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9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5" r:id="rId4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DE27D4A5-6B0A-B347-BAD2-018BF02DE263}" type="datetimeFigureOut">
              <a:rPr lang="en-US" smtClean="0"/>
              <a:t>10/28/2026</a:t>
            </a:fld>
            <a:endParaRPr lang="en-US"/>
          </a:p>
        </p:txBody>
      </p:sp>
      <p:sp>
        <p:nvSpPr>
          <p:cNvPr id="4" name="Slide Image Placeholder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70A31BCF-E768-8047-8C5C-A860CE071458}" type="slidenum">
              <a:rPr lang="en-US" smtClean="0"/>
              <a:t>‹#›</a:t>
            </a:fld>
            <a:endParaRPr lang="en-US"/>
          </a:p>
        </p:txBody>
      </p:sp>
    </p:spTree>
    <p:extLst>
      <p:ext uri="{BB962C8B-B14F-4D97-AF65-F5344CB8AC3E}">
        <p14:creationId xmlns:p14="http://schemas.microsoft.com/office/powerpoint/2010/main" val="256910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s/_rels/slide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14.xml" /><Relationship Id="rId1" Type="http://schemas.openxmlformats.org/officeDocument/2006/relationships/slideLayout" Target="../slideLayouts/slideLayout1.xml" /><Relationship Id="rId6" Type="http://schemas.openxmlformats.org/officeDocument/2006/relationships/image" Target="../media/image11.png" /><Relationship Id="rId5" Type="http://schemas.openxmlformats.org/officeDocument/2006/relationships/image" Target="../media/image10.png" /><Relationship Id="rId4" Type="http://schemas.openxmlformats.org/officeDocument/2006/relationships/image" Target="../media/image9.png" /></Relationships>
</file>

<file path=ppt/slides/_rels/slide16.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15.xml"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notesSlide" Target="../notesSlides/notesSlide16.xml"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notesSlide" Target="../notesSlides/notesSlide19.xml"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20.xml"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25.xml"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notesSlide" Target="../notesSlides/notesSlide27.xml" /><Relationship Id="rId1" Type="http://schemas.openxmlformats.org/officeDocument/2006/relationships/slideLayout" Target="../slideLayouts/slideLayout1.xml" /><Relationship Id="rId4" Type="http://schemas.openxmlformats.org/officeDocument/2006/relationships/image" Target="../media/image18.png" /></Relationships>
</file>

<file path=ppt/slides/_rels/slide29.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notesSlide" Target="../notesSlides/notesSlide28.xml" /><Relationship Id="rId1" Type="http://schemas.openxmlformats.org/officeDocument/2006/relationships/slideLayout" Target="../slideLayouts/slideLayout1.xml" /><Relationship Id="rId4" Type="http://schemas.openxmlformats.org/officeDocument/2006/relationships/image" Target="../media/image20.png"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notesSlide" Target="../notesSlides/notesSlide31.xml"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notesSlide" Target="../notesSlides/notesSlide32.xml"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Relationship Id="rId3" Type="http://schemas.openxmlformats.org/officeDocument/2006/relationships/image" Target="../media/image23.png" /><Relationship Id="rId2" Type="http://schemas.openxmlformats.org/officeDocument/2006/relationships/notesSlide" Target="../notesSlides/notesSlide33.xml"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notesSlide" Target="../notesSlides/notesSlide34.xml" /><Relationship Id="rId1" Type="http://schemas.openxmlformats.org/officeDocument/2006/relationships/slideLayout" Target="../slideLayouts/slideLayout1.xml" /><Relationship Id="rId5" Type="http://schemas.openxmlformats.org/officeDocument/2006/relationships/image" Target="../media/image23.png" /><Relationship Id="rId4" Type="http://schemas.openxmlformats.org/officeDocument/2006/relationships/image" Target="../media/image22.png"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425614" y="1346678"/>
            <a:ext cx="8122038" cy="2123658"/>
          </a:xfrm>
          <a:prstGeom prst="rect">
            <a:avLst/>
          </a:prstGeom>
          <a:noFill/>
        </p:spPr>
        <p:txBody>
          <a:bodyPr wrap="square" anchor="ctr">
            <a:spAutoFit/>
          </a:bodyPr>
          <a:lstStyle/>
          <a:p>
            <a:pPr algn="ctr">
              <a:spcAft>
                <a:spcPts val="0"/>
              </a:spcAft>
            </a:pPr>
            <a:r>
              <a:rPr sz="4400" b="1" dirty="0">
                <a:solidFill>
                  <a:srgbClr val="C2145B"/>
                </a:solidFill>
                <a:latin typeface="Nirmala UI"/>
              </a:rPr>
              <a:t>महाराष्ट्र राज्य माध्यमिक व </a:t>
            </a:r>
            <a:endParaRPr lang="en-GB" sz="4400" b="1" dirty="0">
              <a:solidFill>
                <a:srgbClr val="C2145B"/>
              </a:solidFill>
              <a:latin typeface="Nirmala UI"/>
            </a:endParaRPr>
          </a:p>
          <a:p>
            <a:pPr algn="ctr">
              <a:spcAft>
                <a:spcPts val="0"/>
              </a:spcAft>
            </a:pPr>
            <a:r>
              <a:rPr sz="4400" b="1" dirty="0">
                <a:solidFill>
                  <a:srgbClr val="C2145B"/>
                </a:solidFill>
                <a:latin typeface="Nirmala UI"/>
              </a:rPr>
              <a:t>उच्च माध्यमिक</a:t>
            </a:r>
            <a:r>
              <a:rPr lang="en-GB" sz="4400" b="1" dirty="0">
                <a:solidFill>
                  <a:srgbClr val="C2145B"/>
                </a:solidFill>
                <a:latin typeface="Nirmala UI"/>
              </a:rPr>
              <a:t> </a:t>
            </a:r>
            <a:r>
              <a:rPr sz="4400" b="1" dirty="0">
                <a:solidFill>
                  <a:srgbClr val="C2145B"/>
                </a:solidFill>
                <a:latin typeface="Nirmala UI"/>
              </a:rPr>
              <a:t>विभागीय </a:t>
            </a:r>
            <a:endParaRPr lang="en-GB" sz="4400" b="1" dirty="0">
              <a:solidFill>
                <a:srgbClr val="C2145B"/>
              </a:solidFill>
              <a:latin typeface="Nirmala UI"/>
            </a:endParaRPr>
          </a:p>
          <a:p>
            <a:pPr algn="ctr">
              <a:spcAft>
                <a:spcPts val="0"/>
              </a:spcAft>
            </a:pPr>
            <a:r>
              <a:rPr sz="4400" b="1" dirty="0">
                <a:solidFill>
                  <a:srgbClr val="C2145B"/>
                </a:solidFill>
                <a:latin typeface="Nirmala UI"/>
              </a:rPr>
              <a:t>मंडळ, पुणे</a:t>
            </a:r>
          </a:p>
        </p:txBody>
      </p:sp>
      <p:sp>
        <p:nvSpPr>
          <p:cNvPr id="4" name="Rectangle 3"/>
          <p:cNvSpPr/>
          <p:nvPr/>
        </p:nvSpPr>
        <p:spPr>
          <a:xfrm>
            <a:off x="3246120" y="3822191"/>
            <a:ext cx="2651760" cy="22860"/>
          </a:xfrm>
          <a:prstGeom prst="rect">
            <a:avLst/>
          </a:prstGeom>
          <a:solidFill>
            <a:srgbClr val="F2DA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943600" y="822960"/>
            <a:ext cx="2743200" cy="2743200"/>
          </a:xfrm>
          <a:prstGeom prst="ellipse">
            <a:avLst/>
          </a:prstGeom>
          <a:solidFill>
            <a:srgbClr val="FDF1F6"/>
          </a:solidFill>
          <a:ln/>
        </p:spPr>
        <p:txBody>
          <a:bodyPr/>
          <a:lstStyle/>
          <a:p>
            <a:endParaRPr/>
          </a:p>
        </p:txBody>
      </p:sp>
      <p:pic>
        <p:nvPicPr>
          <p:cNvPr id="3" name="Image 0" descr="img/mitosis.png"/>
          <p:cNvPicPr>
            <a:picLocks noChangeAspect="1"/>
          </p:cNvPicPr>
          <p:nvPr/>
        </p:nvPicPr>
        <p:blipFill>
          <a:blip r:embed="rId3"/>
          <a:stretch>
            <a:fillRect/>
          </a:stretch>
        </p:blipFill>
        <p:spPr>
          <a:xfrm>
            <a:off x="5486400" y="3611880"/>
            <a:ext cx="3017520" cy="1439912"/>
          </a:xfrm>
          <a:prstGeom prst="rect">
            <a:avLst/>
          </a:prstGeom>
        </p:spPr>
      </p:pic>
      <p:pic>
        <p:nvPicPr>
          <p:cNvPr id="4" name="Image 1" descr="preencoded.png"/>
          <p:cNvPicPr>
            <a:picLocks noChangeAspect="1"/>
          </p:cNvPicPr>
          <p:nvPr/>
        </p:nvPicPr>
        <p:blipFill>
          <a:blip r:embed="rId4"/>
          <a:stretch>
            <a:fillRect/>
          </a:stretch>
        </p:blipFill>
        <p:spPr>
          <a:xfrm>
            <a:off x="6400800" y="1280160"/>
            <a:ext cx="1828800" cy="1828800"/>
          </a:xfrm>
          <a:prstGeom prst="rect">
            <a:avLst/>
          </a:prstGeom>
        </p:spPr>
      </p:pic>
      <p:sp>
        <p:nvSpPr>
          <p:cNvPr id="5" name="Text 1"/>
          <p:cNvSpPr txBox="1"/>
          <p:nvPr/>
        </p:nvSpPr>
        <p:spPr>
          <a:xfrm>
            <a:off x="457200" y="914400"/>
            <a:ext cx="5120640" cy="1828800"/>
          </a:xfrm>
          <a:prstGeom prst="rect">
            <a:avLst/>
          </a:prstGeom>
          <a:noFill/>
          <a:ln/>
        </p:spPr>
        <p:txBody>
          <a:bodyPr wrap="square" lIns="0" tIns="0" rIns="0" bIns="0" rtlCol="0" anchor="t"/>
          <a:lstStyle/>
          <a:p>
            <a:pPr marL="0" indent="0">
              <a:buNone/>
            </a:pPr>
            <a:r>
              <a:rPr lang="en-US" sz="3800" b="1" dirty="0">
                <a:solidFill>
                  <a:srgbClr val="C2185B"/>
                </a:solidFill>
                <a:latin typeface="Cambria" pitchFamily="34" charset="0"/>
                <a:ea typeface="Cambria" pitchFamily="34" charset="-122"/>
                <a:cs typeface="Cambria" pitchFamily="34" charset="-120"/>
              </a:rPr>
              <a:t>Biology and Environmental Science Practical Journal</a:t>
            </a:r>
            <a:endParaRPr lang="en-US" sz="3800" dirty="0"/>
          </a:p>
        </p:txBody>
      </p:sp>
      <p:sp>
        <p:nvSpPr>
          <p:cNvPr id="6" name="Text 2"/>
          <p:cNvSpPr txBox="1"/>
          <p:nvPr/>
        </p:nvSpPr>
        <p:spPr>
          <a:xfrm>
            <a:off x="457200" y="2834640"/>
            <a:ext cx="4572000" cy="731520"/>
          </a:xfrm>
          <a:prstGeom prst="rect">
            <a:avLst/>
          </a:prstGeom>
          <a:noFill/>
          <a:ln/>
        </p:spPr>
        <p:txBody>
          <a:bodyPr wrap="square" lIns="0" tIns="0" rIns="0" bIns="0" rtlCol="0" anchor="ctr"/>
          <a:lstStyle/>
          <a:p>
            <a:pPr marL="0" indent="0">
              <a:buNone/>
            </a:pPr>
            <a:r>
              <a:rPr lang="en-US" sz="1600" dirty="0">
                <a:solidFill>
                  <a:srgbClr val="222B33"/>
                </a:solidFill>
              </a:rPr>
              <a:t>Practicals 1 to 12, followed page by page from the original journal (PDF pages 1 to 18)</a:t>
            </a:r>
            <a:endParaRPr lang="en-US" sz="1600" dirty="0"/>
          </a:p>
        </p:txBody>
      </p:sp>
      <p:sp>
        <p:nvSpPr>
          <p:cNvPr id="7" name="Text 3"/>
          <p:cNvSpPr txBox="1"/>
          <p:nvPr/>
        </p:nvSpPr>
        <p:spPr>
          <a:xfrm>
            <a:off x="457200" y="3931920"/>
            <a:ext cx="4389120" cy="548640"/>
          </a:xfrm>
          <a:prstGeom prst="rect">
            <a:avLst/>
          </a:prstGeom>
          <a:noFill/>
          <a:ln/>
        </p:spPr>
        <p:txBody>
          <a:bodyPr wrap="square" lIns="0" tIns="0" rIns="0" bIns="0" rtlCol="0" anchor="ctr"/>
          <a:lstStyle/>
          <a:p>
            <a:pPr marL="0" indent="0">
              <a:buNone/>
            </a:pPr>
            <a:r>
              <a:rPr lang="en-US" sz="1400" i="1" dirty="0">
                <a:solidFill>
                  <a:srgbClr val="2E7D5B"/>
                </a:solidFill>
              </a:rPr>
              <a:t>Blanks in the journal are filled with suggested answers in green. Unclear text is marked 'verify'.</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Mitosis and Meiosis: Stages of Mitosis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 · PDF p1 · Journal p34</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Aim</a:t>
            </a:r>
            <a:endParaRPr lang="en-US" sz="1400" dirty="0"/>
          </a:p>
          <a:p>
            <a:pPr marL="0" indent="0">
              <a:spcAft>
                <a:spcPts val="400"/>
              </a:spcAft>
              <a:buNone/>
            </a:pPr>
            <a:r>
              <a:rPr lang="en-US" sz="1400" dirty="0">
                <a:solidFill>
                  <a:srgbClr val="222B33"/>
                </a:solidFill>
              </a:rPr>
              <a:t>To study mitosis and meiosis.</a:t>
            </a:r>
            <a:endParaRPr lang="en-US" sz="1400" dirty="0"/>
          </a:p>
          <a:p>
            <a:pPr marL="0" indent="0">
              <a:buNone/>
            </a:pPr>
            <a:r>
              <a:rPr lang="en-US" sz="1400" b="1" dirty="0">
                <a:solidFill>
                  <a:srgbClr val="C2185B"/>
                </a:solidFill>
              </a:rPr>
              <a:t>Apparatus</a:t>
            </a:r>
            <a:endParaRPr lang="en-US" sz="1400" dirty="0"/>
          </a:p>
          <a:p>
            <a:pPr marL="0" indent="0">
              <a:spcAft>
                <a:spcPts val="400"/>
              </a:spcAft>
              <a:buNone/>
            </a:pPr>
            <a:r>
              <a:rPr lang="en-US" sz="1400" dirty="0">
                <a:solidFill>
                  <a:srgbClr val="222B33"/>
                </a:solidFill>
              </a:rPr>
              <a:t>Permanent slides of mitosis and meiosis, compound microscope.</a:t>
            </a:r>
            <a:endParaRPr lang="en-US" sz="1400" dirty="0"/>
          </a:p>
          <a:p>
            <a:pPr marL="0" indent="0">
              <a:buNone/>
            </a:pPr>
            <a:r>
              <a:rPr lang="en-US" sz="1400" b="1" dirty="0">
                <a:solidFill>
                  <a:srgbClr val="C2185B"/>
                </a:solidFill>
              </a:rPr>
              <a:t>Procedure</a:t>
            </a:r>
            <a:endParaRPr lang="en-US" sz="1400" dirty="0"/>
          </a:p>
          <a:p>
            <a:pPr marL="342900" indent="-342900">
              <a:spcAft>
                <a:spcPts val="200"/>
              </a:spcAft>
              <a:buSzPct val="100000"/>
              <a:buFont typeface="+mj-lt"/>
              <a:buAutoNum type="arabicPeriod"/>
            </a:pPr>
            <a:r>
              <a:rPr lang="en-US" sz="1400" dirty="0">
                <a:solidFill>
                  <a:srgbClr val="222B33"/>
                </a:solidFill>
              </a:rPr>
              <a:t>Observe the permanent slides showing different stages of mitosis under a compound microscope.</a:t>
            </a:r>
            <a:endParaRPr lang="en-US" sz="1400" dirty="0"/>
          </a:p>
          <a:p>
            <a:pPr marL="342900" indent="-342900">
              <a:spcAft>
                <a:spcPts val="200"/>
              </a:spcAft>
              <a:buSzPct val="100000"/>
              <a:buFont typeface="+mj-lt"/>
              <a:buAutoNum type="arabicPeriod"/>
            </a:pPr>
            <a:r>
              <a:rPr lang="en-US" sz="1400" dirty="0">
                <a:solidFill>
                  <a:srgbClr val="222B33"/>
                </a:solidFill>
              </a:rPr>
              <a:t>Repeat the same procedure for meiosis also.</a:t>
            </a:r>
            <a:endParaRPr lang="en-US" sz="1400" dirty="0"/>
          </a:p>
          <a:p>
            <a:pPr marL="342900" indent="-342900">
              <a:spcAft>
                <a:spcPts val="200"/>
              </a:spcAft>
              <a:buSzPct val="100000"/>
              <a:buFont typeface="+mj-lt"/>
              <a:buAutoNum type="arabicPeriod"/>
            </a:pPr>
            <a:r>
              <a:rPr lang="en-US" sz="1400" dirty="0">
                <a:solidFill>
                  <a:srgbClr val="222B33"/>
                </a:solidFill>
              </a:rPr>
              <a:t>Label the following diagrams.</a:t>
            </a:r>
            <a:endParaRPr lang="en-US" sz="1400" dirty="0"/>
          </a:p>
          <a:p>
            <a:pPr marL="0" indent="0">
              <a:buNone/>
            </a:pPr>
            <a:r>
              <a:rPr lang="en-US" sz="1400" b="1" dirty="0">
                <a:solidFill>
                  <a:srgbClr val="C2185B"/>
                </a:solidFill>
              </a:rPr>
              <a:t>Figure shows</a:t>
            </a:r>
            <a:endParaRPr lang="en-US" sz="1400" dirty="0"/>
          </a:p>
          <a:p>
            <a:pPr marL="342900" indent="-342900">
              <a:spcAft>
                <a:spcPts val="200"/>
              </a:spcAft>
              <a:buSzPct val="100000"/>
              <a:buChar char="•"/>
            </a:pPr>
            <a:r>
              <a:rPr lang="en-US" sz="1400" dirty="0">
                <a:solidFill>
                  <a:srgbClr val="222B33"/>
                </a:solidFill>
              </a:rPr>
              <a:t>One diploid cell, 46 chromosomes (2n)</a:t>
            </a:r>
            <a:endParaRPr lang="en-US" sz="1400" dirty="0"/>
          </a:p>
          <a:p>
            <a:pPr marL="342900" indent="-342900">
              <a:spcAft>
                <a:spcPts val="200"/>
              </a:spcAft>
              <a:buSzPct val="100000"/>
              <a:buChar char="•"/>
            </a:pPr>
            <a:r>
              <a:rPr lang="en-US" sz="1400" dirty="0">
                <a:solidFill>
                  <a:srgbClr val="222B33"/>
                </a:solidFill>
              </a:rPr>
              <a:t>DNA model formation 4n</a:t>
            </a:r>
            <a:endParaRPr lang="en-US" sz="1400" dirty="0"/>
          </a:p>
          <a:p>
            <a:pPr marL="342900" indent="-342900">
              <a:spcAft>
                <a:spcPts val="200"/>
              </a:spcAft>
              <a:buSzPct val="100000"/>
              <a:buChar char="•"/>
            </a:pPr>
            <a:r>
              <a:rPr lang="en-US" sz="1400" dirty="0">
                <a:solidFill>
                  <a:srgbClr val="222B33"/>
                </a:solidFill>
              </a:rPr>
              <a:t>Two diploid cells (2n), 46 chromosomes each</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mitosis figure from the journal"/>
          <p:cNvPicPr>
            <a:picLocks noChangeAspect="1"/>
          </p:cNvPicPr>
          <p:nvPr/>
        </p:nvPicPr>
        <p:blipFill>
          <a:blip r:embed="rId3"/>
          <a:stretch>
            <a:fillRect/>
          </a:stretch>
        </p:blipFill>
        <p:spPr>
          <a:xfrm>
            <a:off x="5212080" y="1957794"/>
            <a:ext cx="3291840" cy="1570813"/>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Five stage-label boxes are blank in the journal: verify labels with your teacher.</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Mitosis and Meiosis: Stages of Meiosis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 · PDF p1 · Journal p34</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4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Diagram to label</a:t>
            </a:r>
            <a:endParaRPr lang="en-US" sz="1400" dirty="0"/>
          </a:p>
          <a:p>
            <a:pPr marL="0" indent="0">
              <a:spcAft>
                <a:spcPts val="400"/>
              </a:spcAft>
              <a:buNone/>
            </a:pPr>
            <a:r>
              <a:rPr lang="en-US" sz="1400" dirty="0">
                <a:solidFill>
                  <a:srgbClr val="222B33"/>
                </a:solidFill>
              </a:rPr>
              <a:t>Stages of meiosis: cells numbered 1 to 5, followed by three more stages with blank label boxes.</a:t>
            </a:r>
            <a:endParaRPr lang="en-US" sz="1400" dirty="0"/>
          </a:p>
          <a:p>
            <a:pPr marL="0" indent="0">
              <a:buNone/>
            </a:pPr>
            <a:r>
              <a:rPr lang="en-US" sz="1400" b="1" dirty="0">
                <a:solidFill>
                  <a:srgbClr val="C2185B"/>
                </a:solidFill>
              </a:rPr>
              <a:t>What to observe</a:t>
            </a:r>
            <a:endParaRPr lang="en-US" sz="1400" dirty="0"/>
          </a:p>
          <a:p>
            <a:pPr marL="342900" indent="-342900">
              <a:spcAft>
                <a:spcPts val="200"/>
              </a:spcAft>
              <a:buSzPct val="100000"/>
              <a:buChar char="•"/>
            </a:pPr>
            <a:r>
              <a:rPr lang="en-US" sz="1400" dirty="0">
                <a:solidFill>
                  <a:srgbClr val="222B33"/>
                </a:solidFill>
              </a:rPr>
              <a:t>Chromosomes pair up and are drawn apart in two steps</a:t>
            </a:r>
            <a:endParaRPr lang="en-US" sz="1400" dirty="0"/>
          </a:p>
          <a:p>
            <a:pPr marL="342900" indent="-342900">
              <a:spcAft>
                <a:spcPts val="200"/>
              </a:spcAft>
              <a:buSzPct val="100000"/>
              <a:buChar char="•"/>
            </a:pPr>
            <a:r>
              <a:rPr lang="en-US" sz="1400" dirty="0">
                <a:solidFill>
                  <a:srgbClr val="222B33"/>
                </a:solidFill>
              </a:rPr>
              <a:t>Several cells are shown, ending in four small cells</a:t>
            </a:r>
            <a:endParaRPr lang="en-US" sz="1400" dirty="0"/>
          </a:p>
          <a:p>
            <a:pPr marL="342900" indent="-342900">
              <a:spcAft>
                <a:spcPts val="200"/>
              </a:spcAft>
              <a:buSzPct val="100000"/>
              <a:buChar char="•"/>
            </a:pPr>
            <a:r>
              <a:rPr lang="en-US" sz="1400" dirty="0">
                <a:solidFill>
                  <a:srgbClr val="222B33"/>
                </a:solidFill>
              </a:rPr>
              <a:t>Compare each numbered cell with your permanent slide</a:t>
            </a:r>
            <a:endParaRPr lang="en-US" sz="1400" dirty="0"/>
          </a:p>
          <a:p>
            <a:pPr marL="0" indent="0">
              <a:buNone/>
            </a:pPr>
            <a:r>
              <a:rPr lang="en-US" sz="1400" b="1" dirty="0">
                <a:solidFill>
                  <a:srgbClr val="C2185B"/>
                </a:solidFill>
              </a:rPr>
              <a:t>Verify</a:t>
            </a:r>
            <a:endParaRPr lang="en-US" sz="1400" dirty="0"/>
          </a:p>
          <a:p>
            <a:pPr marL="0" indent="0">
              <a:spcAft>
                <a:spcPts val="400"/>
              </a:spcAft>
              <a:buNone/>
            </a:pPr>
            <a:r>
              <a:rPr lang="en-US" sz="1400" dirty="0">
                <a:solidFill>
                  <a:srgbClr val="222B33"/>
                </a:solidFill>
              </a:rPr>
              <a:t>Text at the right edge of the page is cut off in the scan ("Two ... singl... Cel..."): check against the original book.</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meiosis figure from the journal"/>
          <p:cNvPicPr>
            <a:picLocks noChangeAspect="1"/>
          </p:cNvPicPr>
          <p:nvPr/>
        </p:nvPicPr>
        <p:blipFill>
          <a:blip r:embed="rId3"/>
          <a:stretch>
            <a:fillRect/>
          </a:stretch>
        </p:blipFill>
        <p:spPr>
          <a:xfrm>
            <a:off x="5212080" y="2022618"/>
            <a:ext cx="3291840" cy="1441164"/>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Crop from the original journal. Empty label boxes are blank in the journal.</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Mitosis and Meiosis: Observations and Inference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 · PDF p2 · Journal p35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5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Observations: main differences (answers added)</a:t>
            </a:r>
            <a:endParaRPr lang="en-US" sz="1400" dirty="0"/>
          </a:p>
          <a:p>
            <a:pPr marL="342900" indent="-342900">
              <a:spcAft>
                <a:spcPts val="200"/>
              </a:spcAft>
              <a:buSzPct val="100000"/>
              <a:buFont typeface="+mj-lt"/>
              <a:buAutoNum type="arabicPeriod"/>
            </a:pPr>
            <a:r>
              <a:rPr lang="en-US" sz="1400" b="1" dirty="0">
                <a:solidFill>
                  <a:srgbClr val="2E7D5B"/>
                </a:solidFill>
              </a:rPr>
              <a:t>Mitosis: one division, 2 cells. Meiosis: two divisions, 4 cells.</a:t>
            </a:r>
            <a:endParaRPr lang="en-US" sz="1400" dirty="0"/>
          </a:p>
          <a:p>
            <a:pPr marL="342900" indent="-342900">
              <a:spcAft>
                <a:spcPts val="200"/>
              </a:spcAft>
              <a:buSzPct val="100000"/>
              <a:buFont typeface="+mj-lt"/>
              <a:buAutoNum type="arabicPeriod"/>
            </a:pPr>
            <a:r>
              <a:rPr lang="en-US" sz="1400" b="1" dirty="0">
                <a:solidFill>
                  <a:srgbClr val="2E7D5B"/>
                </a:solidFill>
              </a:rPr>
              <a:t>Mitosis occurs in body cells; meiosis in reproductive cells.</a:t>
            </a:r>
            <a:endParaRPr lang="en-US" sz="1400" dirty="0"/>
          </a:p>
          <a:p>
            <a:pPr marL="342900" indent="-342900">
              <a:spcAft>
                <a:spcPts val="200"/>
              </a:spcAft>
              <a:buSzPct val="100000"/>
              <a:buFont typeface="+mj-lt"/>
              <a:buAutoNum type="arabicPeriod"/>
            </a:pPr>
            <a:r>
              <a:rPr lang="en-US" sz="1400" b="1" dirty="0">
                <a:solidFill>
                  <a:srgbClr val="2E7D5B"/>
                </a:solidFill>
              </a:rPr>
              <a:t>Chromosome number stays 2n in mitosis; halves to n in meiosis.</a:t>
            </a:r>
            <a:endParaRPr lang="en-US" sz="1400" dirty="0"/>
          </a:p>
          <a:p>
            <a:pPr marL="342900" indent="-342900">
              <a:spcAft>
                <a:spcPts val="200"/>
              </a:spcAft>
              <a:buSzPct val="100000"/>
              <a:buFont typeface="+mj-lt"/>
              <a:buAutoNum type="arabicPeriod"/>
            </a:pPr>
            <a:r>
              <a:rPr lang="en-US" sz="1400" b="1" dirty="0">
                <a:solidFill>
                  <a:srgbClr val="2E7D5B"/>
                </a:solidFill>
              </a:rPr>
              <a:t>Mitosis: growth and repair. Meiosis: formation of gametes.</a:t>
            </a:r>
            <a:endParaRPr lang="en-US" sz="1400" dirty="0"/>
          </a:p>
          <a:p>
            <a:pPr marL="0" indent="0">
              <a:buNone/>
            </a:pPr>
            <a:r>
              <a:rPr lang="en-US" sz="1400" b="1" dirty="0">
                <a:solidFill>
                  <a:srgbClr val="C2185B"/>
                </a:solidFill>
              </a:rPr>
              <a:t>Inference</a:t>
            </a:r>
            <a:endParaRPr lang="en-US" sz="1400" dirty="0"/>
          </a:p>
          <a:p>
            <a:pPr marL="0" indent="0">
              <a:spcAft>
                <a:spcPts val="200"/>
              </a:spcAft>
              <a:buNone/>
            </a:pPr>
            <a:r>
              <a:rPr lang="en-US" sz="1400" dirty="0">
                <a:solidFill>
                  <a:srgbClr val="222B33"/>
                </a:solidFill>
              </a:rPr>
              <a:t>1. Due to mitosis the number of chromosomes in the cell </a:t>
            </a:r>
            <a:r>
              <a:rPr lang="en-US" sz="1400" b="1" dirty="0">
                <a:solidFill>
                  <a:srgbClr val="2E7D5B"/>
                </a:solidFill>
              </a:rPr>
              <a:t>remains the same (2n)</a:t>
            </a:r>
            <a:r>
              <a:rPr lang="en-US" sz="1400" dirty="0">
                <a:solidFill>
                  <a:srgbClr val="222B33"/>
                </a:solidFill>
              </a:rPr>
              <a:t>, therefore this division occurs in </a:t>
            </a:r>
            <a:r>
              <a:rPr lang="en-US" sz="1400" b="1" dirty="0">
                <a:solidFill>
                  <a:srgbClr val="2E7D5B"/>
                </a:solidFill>
              </a:rPr>
              <a:t>somatic (body)</a:t>
            </a:r>
            <a:r>
              <a:rPr lang="en-US" sz="1400" dirty="0">
                <a:solidFill>
                  <a:srgbClr val="222B33"/>
                </a:solidFill>
              </a:rPr>
              <a:t> cells.</a:t>
            </a:r>
            <a:endParaRPr lang="en-US" sz="1400" dirty="0"/>
          </a:p>
          <a:p>
            <a:pPr marL="0" indent="0">
              <a:spcAft>
                <a:spcPts val="200"/>
              </a:spcAft>
              <a:buNone/>
            </a:pPr>
            <a:r>
              <a:rPr lang="en-US" sz="1400" dirty="0">
                <a:solidFill>
                  <a:srgbClr val="222B33"/>
                </a:solidFill>
              </a:rPr>
              <a:t>2. Due to meiosis the number of chromosomes in the cell </a:t>
            </a:r>
            <a:r>
              <a:rPr lang="en-US" sz="1400" b="1" dirty="0">
                <a:solidFill>
                  <a:srgbClr val="2E7D5B"/>
                </a:solidFill>
              </a:rPr>
              <a:t>becomes half (n)</a:t>
            </a:r>
            <a:r>
              <a:rPr lang="en-US" sz="1400" dirty="0">
                <a:solidFill>
                  <a:srgbClr val="222B33"/>
                </a:solidFill>
              </a:rPr>
              <a:t>, so this division occurs in </a:t>
            </a:r>
            <a:r>
              <a:rPr lang="en-US" sz="1400" b="1" dirty="0">
                <a:solidFill>
                  <a:srgbClr val="2E7D5B"/>
                </a:solidFill>
              </a:rPr>
              <a:t>reproductive (germ)</a:t>
            </a:r>
            <a:r>
              <a:rPr lang="en-US" sz="1400" dirty="0">
                <a:solidFill>
                  <a:srgbClr val="222B33"/>
                </a:solidFill>
              </a:rPr>
              <a:t> cells.</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onion figure from the journal"/>
          <p:cNvPicPr>
            <a:picLocks noChangeAspect="1"/>
          </p:cNvPicPr>
          <p:nvPr/>
        </p:nvPicPr>
        <p:blipFill>
          <a:blip r:embed="rId3"/>
          <a:stretch>
            <a:fillRect/>
          </a:stretch>
        </p:blipFill>
        <p:spPr>
          <a:xfrm>
            <a:off x="5212080" y="2128753"/>
            <a:ext cx="3291840" cy="1228894"/>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Onion root tip cell stages shown on the journal page.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Mitosis and Meiosis: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 · PDF p2 · Journal p35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6 / 38</a:t>
            </a:r>
            <a:endParaRPr lang="en-US" sz="1000" dirty="0"/>
          </a:p>
        </p:txBody>
      </p:sp>
      <p:sp>
        <p:nvSpPr>
          <p:cNvPr id="6" name="Text 4"/>
          <p:cNvSpPr txBox="1"/>
          <p:nvPr/>
        </p:nvSpPr>
        <p:spPr>
          <a:xfrm>
            <a:off x="457200" y="1280160"/>
            <a:ext cx="8229600" cy="3383280"/>
          </a:xfrm>
          <a:prstGeom prst="rect">
            <a:avLst/>
          </a:prstGeom>
          <a:noFill/>
          <a:ln/>
        </p:spPr>
        <p:txBody>
          <a:bodyPr wrap="square" lIns="0" tIns="0" rIns="0" bIns="0" rtlCol="0" anchor="t">
            <a:normAutofit/>
          </a:bodyPr>
          <a:lstStyle/>
          <a:p>
            <a:pPr marL="0" indent="0">
              <a:buNone/>
            </a:pPr>
            <a:r>
              <a:rPr lang="en-US" sz="1600" b="1" dirty="0">
                <a:solidFill>
                  <a:srgbClr val="C2185B"/>
                </a:solidFill>
              </a:rPr>
              <a:t>Q1. What would have happened if meiosis did not occur during the production of human sperm cell and egg cell?</a:t>
            </a:r>
            <a:endParaRPr lang="en-US" sz="1600" dirty="0"/>
          </a:p>
          <a:p>
            <a:pPr marL="0" indent="0">
              <a:spcAft>
                <a:spcPts val="1400"/>
              </a:spcAft>
              <a:buNone/>
            </a:pPr>
            <a:r>
              <a:rPr lang="en-US" sz="1600" dirty="0">
                <a:solidFill>
                  <a:srgbClr val="2E7D5B"/>
                </a:solidFill>
              </a:rPr>
              <a:t>Sperm and egg would each carry 46 chromosomes instead of 23. The zygote would then have 92 chromosomes, and the number would double in every generation. Meiosis halves the number so the zygote has the normal 46 (2n).</a:t>
            </a:r>
            <a:endParaRPr lang="en-US" sz="1600" dirty="0"/>
          </a:p>
        </p:txBody>
      </p:sp>
      <p:sp>
        <p:nvSpPr>
          <p:cNvPr id="7" name="Text 5"/>
          <p:cNvSpPr txBox="1"/>
          <p:nvPr/>
        </p:nvSpPr>
        <p:spPr>
          <a:xfrm>
            <a:off x="457200" y="4617720"/>
            <a:ext cx="6400800" cy="201168"/>
          </a:xfrm>
          <a:prstGeom prst="rect">
            <a:avLst/>
          </a:prstGeom>
          <a:noFill/>
          <a:ln/>
        </p:spPr>
        <p:txBody>
          <a:bodyPr wrap="square" lIns="0" tIns="0" rIns="0" bIns="0" rtlCol="0" anchor="ctr"/>
          <a:lstStyle/>
          <a:p>
            <a:pPr marL="0" indent="0">
              <a:buNone/>
            </a:pPr>
            <a:r>
              <a:rPr lang="en-US" sz="1000" i="1" dirty="0">
                <a:solidFill>
                  <a:srgbClr val="66727A"/>
                </a:solidFill>
              </a:rPr>
              <a:t>Answers in green are suggested; the journal leaves these lines blank.</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Mitosis and Meiosis: Multiple Choice Questions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 · PDF p2 · Journal p35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7 / 38</a:t>
            </a:r>
            <a:endParaRPr lang="en-US" sz="1000" dirty="0"/>
          </a:p>
        </p:txBody>
      </p:sp>
      <p:sp>
        <p:nvSpPr>
          <p:cNvPr id="6" name="Text 4"/>
          <p:cNvSpPr txBox="1"/>
          <p:nvPr/>
        </p:nvSpPr>
        <p:spPr>
          <a:xfrm>
            <a:off x="45720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1. A diploid cell means ...</a:t>
            </a:r>
            <a:endParaRPr lang="en-US" sz="1500" dirty="0"/>
          </a:p>
          <a:p>
            <a:pPr marL="0" indent="0">
              <a:spcAft>
                <a:spcPts val="700"/>
              </a:spcAft>
              <a:buNone/>
            </a:pPr>
            <a:r>
              <a:rPr lang="en-US" sz="1500" dirty="0">
                <a:solidFill>
                  <a:srgbClr val="1E6FA8"/>
                </a:solidFill>
              </a:rPr>
              <a:t>a. n   b. 2n   c. 3n   d. 4n</a:t>
            </a:r>
            <a:endParaRPr lang="en-US" sz="1500" dirty="0"/>
          </a:p>
          <a:p>
            <a:pPr marL="0" indent="0">
              <a:buNone/>
            </a:pPr>
            <a:r>
              <a:rPr lang="en-US" sz="1500" b="1" dirty="0">
                <a:solidFill>
                  <a:srgbClr val="222B33"/>
                </a:solidFill>
              </a:rPr>
              <a:t>2. In this stage of mitosis, the daughter chromosomes appear like a bunch of bananas.</a:t>
            </a:r>
            <a:endParaRPr lang="en-US" sz="1500" dirty="0"/>
          </a:p>
          <a:p>
            <a:pPr marL="0" indent="0">
              <a:spcAft>
                <a:spcPts val="700"/>
              </a:spcAft>
              <a:buNone/>
            </a:pPr>
            <a:r>
              <a:rPr lang="en-US" sz="1500" dirty="0">
                <a:solidFill>
                  <a:srgbClr val="1E6FA8"/>
                </a:solidFill>
              </a:rPr>
              <a:t>a. Prophase   b. Metaphase   c. Anaphase   d. Telophase</a:t>
            </a:r>
            <a:endParaRPr lang="en-US" sz="1500" dirty="0"/>
          </a:p>
          <a:p>
            <a:pPr marL="0" indent="0">
              <a:buNone/>
            </a:pPr>
            <a:r>
              <a:rPr lang="en-US" sz="1500" b="1" dirty="0">
                <a:solidFill>
                  <a:srgbClr val="222B33"/>
                </a:solidFill>
              </a:rPr>
              <a:t>3. During metaphase this change occurs in the chromosomes ...</a:t>
            </a:r>
            <a:endParaRPr lang="en-US" sz="1500" dirty="0"/>
          </a:p>
          <a:p>
            <a:pPr marL="0" indent="0">
              <a:spcAft>
                <a:spcPts val="700"/>
              </a:spcAft>
              <a:buNone/>
            </a:pPr>
            <a:r>
              <a:rPr lang="en-US" sz="1500" dirty="0">
                <a:solidFill>
                  <a:srgbClr val="1E6FA8"/>
                </a:solidFill>
              </a:rPr>
              <a:t>a. get coil shape   b. arranged parallel to equatorial plane   c. get destroyed due to breaking   d. get folded</a:t>
            </a:r>
            <a:endParaRPr lang="en-US" sz="1500" dirty="0"/>
          </a:p>
        </p:txBody>
      </p:sp>
      <p:sp>
        <p:nvSpPr>
          <p:cNvPr id="7" name="Text 5"/>
          <p:cNvSpPr txBox="1"/>
          <p:nvPr/>
        </p:nvSpPr>
        <p:spPr>
          <a:xfrm>
            <a:off x="466344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4. How many times will a cell have to divide mitotically to form 128 cells?</a:t>
            </a:r>
            <a:endParaRPr lang="en-US" sz="1500" dirty="0"/>
          </a:p>
          <a:p>
            <a:pPr marL="0" indent="0">
              <a:spcAft>
                <a:spcPts val="700"/>
              </a:spcAft>
              <a:buNone/>
            </a:pPr>
            <a:r>
              <a:rPr lang="en-US" sz="1500" dirty="0">
                <a:solidFill>
                  <a:srgbClr val="1E6FA8"/>
                </a:solidFill>
              </a:rPr>
              <a:t>a. 7   b. 14   c. 28   d. 32</a:t>
            </a:r>
            <a:endParaRPr lang="en-US" sz="1500" dirty="0"/>
          </a:p>
          <a:p>
            <a:pPr marL="0" indent="0">
              <a:buNone/>
            </a:pPr>
            <a:r>
              <a:rPr lang="en-US" sz="1500" b="1" dirty="0">
                <a:solidFill>
                  <a:srgbClr val="222B33"/>
                </a:solidFill>
              </a:rPr>
              <a:t>5. Onion root supplied to observe cell division. To count the number of chromosomes, which step will you observe?</a:t>
            </a:r>
            <a:endParaRPr lang="en-US" sz="1500" dirty="0"/>
          </a:p>
          <a:p>
            <a:pPr marL="0" indent="0">
              <a:spcAft>
                <a:spcPts val="700"/>
              </a:spcAft>
              <a:buNone/>
            </a:pPr>
            <a:r>
              <a:rPr lang="en-US" sz="1500" dirty="0">
                <a:solidFill>
                  <a:srgbClr val="1E6FA8"/>
                </a:solidFill>
              </a:rPr>
              <a:t>a. Prophase   b. Metaphase   c. Anaphase   d. Telophase</a:t>
            </a:r>
            <a:endParaRPr lang="en-US" sz="1500" dirty="0"/>
          </a:p>
        </p:txBody>
      </p:sp>
      <p:sp>
        <p:nvSpPr>
          <p:cNvPr id="8" name="Text 6"/>
          <p:cNvSpPr txBox="1"/>
          <p:nvPr/>
        </p:nvSpPr>
        <p:spPr>
          <a:xfrm>
            <a:off x="457200" y="4617720"/>
            <a:ext cx="5486400" cy="201168"/>
          </a:xfrm>
          <a:prstGeom prst="rect">
            <a:avLst/>
          </a:prstGeom>
          <a:noFill/>
          <a:ln/>
        </p:spPr>
        <p:txBody>
          <a:bodyPr wrap="square" lIns="0" tIns="0" rIns="0" bIns="0" rtlCol="0" anchor="ctr"/>
          <a:lstStyle/>
          <a:p>
            <a:pPr marL="0" indent="0">
              <a:buNone/>
            </a:pPr>
            <a:r>
              <a:rPr lang="en-US" sz="1000" i="1" dirty="0">
                <a:solidFill>
                  <a:srgbClr val="66727A"/>
                </a:solidFill>
              </a:rPr>
              <a:t>MCQ answers are not given in the journal, so none are shown.</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Binary Fission in Amoeba and Budding in Hydra</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2 · PDF p3 · Journal p36</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8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Aim</a:t>
            </a:r>
            <a:endParaRPr lang="en-US" sz="1400" dirty="0"/>
          </a:p>
          <a:p>
            <a:pPr marL="0" indent="0">
              <a:spcAft>
                <a:spcPts val="400"/>
              </a:spcAft>
              <a:buNone/>
            </a:pPr>
            <a:r>
              <a:rPr lang="en-US" sz="1400" dirty="0">
                <a:solidFill>
                  <a:srgbClr val="222B33"/>
                </a:solidFill>
              </a:rPr>
              <a:t>To study binary fission in Amoeba and budding in Hydra with the help of permanent slides.</a:t>
            </a:r>
            <a:endParaRPr lang="en-US" sz="1400" dirty="0"/>
          </a:p>
          <a:p>
            <a:pPr marL="0" indent="0">
              <a:buNone/>
            </a:pPr>
            <a:r>
              <a:rPr lang="en-US" sz="1400" b="1" dirty="0">
                <a:solidFill>
                  <a:srgbClr val="C2185B"/>
                </a:solidFill>
              </a:rPr>
              <a:t>Apparatus</a:t>
            </a:r>
            <a:endParaRPr lang="en-US" sz="1400" dirty="0"/>
          </a:p>
          <a:p>
            <a:pPr marL="0" indent="0">
              <a:spcAft>
                <a:spcPts val="400"/>
              </a:spcAft>
              <a:buNone/>
            </a:pPr>
            <a:r>
              <a:rPr lang="en-US" sz="1400" dirty="0">
                <a:solidFill>
                  <a:srgbClr val="222B33"/>
                </a:solidFill>
              </a:rPr>
              <a:t>Compound microscopes, permanent slides showing binary fission in Amoeba and budding in Hydra.</a:t>
            </a:r>
            <a:endParaRPr lang="en-US" sz="1400" dirty="0"/>
          </a:p>
          <a:p>
            <a:pPr marL="0" indent="0">
              <a:buNone/>
            </a:pPr>
            <a:r>
              <a:rPr lang="en-US" sz="1400" b="1" dirty="0">
                <a:solidFill>
                  <a:srgbClr val="C2185B"/>
                </a:solidFill>
              </a:rPr>
              <a:t>Observation</a:t>
            </a:r>
            <a:endParaRPr lang="en-US" sz="1400" dirty="0"/>
          </a:p>
          <a:p>
            <a:pPr marL="342900" indent="-342900">
              <a:spcAft>
                <a:spcPts val="200"/>
              </a:spcAft>
              <a:buSzPct val="100000"/>
              <a:buChar char="•"/>
            </a:pPr>
            <a:r>
              <a:rPr lang="en-US" sz="1400" dirty="0">
                <a:solidFill>
                  <a:srgbClr val="222B33"/>
                </a:solidFill>
              </a:rPr>
              <a:t>Amoeba: parent cell elongates, nucleus gets oval, a notch develops, two small daughter cells form</a:t>
            </a:r>
            <a:endParaRPr lang="en-US" sz="1400" dirty="0"/>
          </a:p>
          <a:p>
            <a:pPr marL="342900" indent="-342900">
              <a:spcAft>
                <a:spcPts val="200"/>
              </a:spcAft>
              <a:buSzPct val="100000"/>
              <a:buChar char="•"/>
            </a:pPr>
            <a:r>
              <a:rPr lang="en-US" sz="1400" dirty="0">
                <a:solidFill>
                  <a:srgbClr val="222B33"/>
                </a:solidFill>
              </a:rPr>
              <a:t>Hydra: small outgrowth on body, becomes multicellular, detaches as a bud with mouth and tentacles</a:t>
            </a:r>
            <a:endParaRPr lang="en-US" sz="1400" dirty="0"/>
          </a:p>
          <a:p>
            <a:pPr marL="0" indent="0">
              <a:buNone/>
            </a:pPr>
            <a:r>
              <a:rPr lang="en-US" sz="1400" b="1" dirty="0">
                <a:solidFill>
                  <a:srgbClr val="C2185B"/>
                </a:solidFill>
              </a:rPr>
              <a:t>Conclusion</a:t>
            </a:r>
            <a:endParaRPr lang="en-US" sz="1400" dirty="0"/>
          </a:p>
          <a:p>
            <a:pPr marL="0" indent="0">
              <a:spcAft>
                <a:spcPts val="400"/>
              </a:spcAft>
              <a:buNone/>
            </a:pPr>
            <a:r>
              <a:rPr lang="en-US" sz="1400" dirty="0">
                <a:solidFill>
                  <a:srgbClr val="222B33"/>
                </a:solidFill>
              </a:rPr>
              <a:t>Amoeba and Hydra reproduce by </a:t>
            </a:r>
            <a:r>
              <a:rPr lang="en-US" sz="1400" b="1" dirty="0">
                <a:solidFill>
                  <a:srgbClr val="2E7D5B"/>
                </a:solidFill>
              </a:rPr>
              <a:t>asexual</a:t>
            </a:r>
            <a:r>
              <a:rPr lang="en-US" sz="1400" dirty="0">
                <a:solidFill>
                  <a:srgbClr val="222B33"/>
                </a:solidFill>
              </a:rPr>
              <a:t> method (binary fission in Amoeba, budding in Hydra).</a:t>
            </a:r>
            <a:endParaRPr lang="en-US" sz="1400" dirty="0"/>
          </a:p>
          <a:p>
            <a:pPr marL="0" indent="0">
              <a:buNone/>
            </a:pPr>
            <a:r>
              <a:rPr lang="en-US" sz="1400" b="1" dirty="0">
                <a:solidFill>
                  <a:srgbClr val="C2185B"/>
                </a:solidFill>
              </a:rPr>
              <a:t>MCQ 1</a:t>
            </a:r>
            <a:endParaRPr lang="en-US" sz="1400" dirty="0"/>
          </a:p>
          <a:p>
            <a:pPr marL="0" indent="0">
              <a:spcAft>
                <a:spcPts val="400"/>
              </a:spcAft>
              <a:buNone/>
            </a:pPr>
            <a:r>
              <a:rPr lang="en-US" sz="1400" dirty="0">
                <a:solidFill>
                  <a:srgbClr val="222B33"/>
                </a:solidFill>
              </a:rPr>
              <a:t>Raju observed a Hydra bud under low power, then used high power to observe ... a. micro parts in small space  b. maximum space around  c. maximum of bud  d. All of the above.</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amoeba figure from the journal"/>
          <p:cNvPicPr>
            <a:picLocks noChangeAspect="1"/>
          </p:cNvPicPr>
          <p:nvPr/>
        </p:nvPicPr>
        <p:blipFill>
          <a:blip r:embed="rId3"/>
          <a:stretch>
            <a:fillRect/>
          </a:stretch>
        </p:blipFill>
        <p:spPr>
          <a:xfrm>
            <a:off x="5212080" y="2350497"/>
            <a:ext cx="3291840" cy="785406"/>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Crop from the original journal. Empty label boxes are blank in the journal.</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Reproductive System of the Hibiscus Flower</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3 · PDF p4 · Journal p38</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9 / 38</a:t>
            </a:r>
            <a:endParaRPr lang="en-US" sz="1000" dirty="0"/>
          </a:p>
        </p:txBody>
      </p:sp>
      <p:sp>
        <p:nvSpPr>
          <p:cNvPr id="6" name="Text 4"/>
          <p:cNvSpPr txBox="1"/>
          <p:nvPr/>
        </p:nvSpPr>
        <p:spPr>
          <a:xfrm>
            <a:off x="457200" y="1051560"/>
            <a:ext cx="8229600" cy="822960"/>
          </a:xfrm>
          <a:prstGeom prst="rect">
            <a:avLst/>
          </a:prstGeom>
          <a:noFill/>
          <a:ln/>
        </p:spPr>
        <p:txBody>
          <a:bodyPr wrap="square" lIns="0" tIns="0" rIns="0" bIns="0" rtlCol="0" anchor="t">
            <a:normAutofit/>
          </a:bodyPr>
          <a:lstStyle/>
          <a:p>
            <a:pPr marL="0" indent="0">
              <a:buNone/>
            </a:pPr>
            <a:r>
              <a:rPr lang="en-US" sz="1300" dirty="0">
                <a:solidFill>
                  <a:srgbClr val="222B33"/>
                </a:solidFill>
              </a:rPr>
              <a:t>Aim: study the reproductive system in Hibiscus flower. Apparatus: Hibiscus flower, forcep, blade, simple microscope. Procedure: note the whorls; separate androecium and gynoecium by removing sepals and petals; take a longitudinal section from stigma to ovary; observe anthers.</a:t>
            </a:r>
            <a:endParaRPr lang="en-US"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965960"/>
          <a:ext cx="5669280" cy="1920240"/>
        </p:xfrm>
        <a:graphic>
          <a:graphicData uri="http://schemas.openxmlformats.org/drawingml/2006/table">
            <a:tbl>
              <a:tblPr/>
              <a:tblGrid>
                <a:gridCol w="1007872">
                  <a:extLst>
                    <a:ext uri="{9D8B030D-6E8A-4147-A177-3AD203B41FA5}">
                      <a16:colId xmlns:a16="http://schemas.microsoft.com/office/drawing/2014/main" val="20000"/>
                    </a:ext>
                  </a:extLst>
                </a:gridCol>
                <a:gridCol w="1385824">
                  <a:extLst>
                    <a:ext uri="{9D8B030D-6E8A-4147-A177-3AD203B41FA5}">
                      <a16:colId xmlns:a16="http://schemas.microsoft.com/office/drawing/2014/main" val="20001"/>
                    </a:ext>
                  </a:extLst>
                </a:gridCol>
                <a:gridCol w="1385824">
                  <a:extLst>
                    <a:ext uri="{9D8B030D-6E8A-4147-A177-3AD203B41FA5}">
                      <a16:colId xmlns:a16="http://schemas.microsoft.com/office/drawing/2014/main" val="20002"/>
                    </a:ext>
                  </a:extLst>
                </a:gridCol>
                <a:gridCol w="1889760">
                  <a:extLst>
                    <a:ext uri="{9D8B030D-6E8A-4147-A177-3AD203B41FA5}">
                      <a16:colId xmlns:a16="http://schemas.microsoft.com/office/drawing/2014/main" val="20003"/>
                    </a:ext>
                  </a:extLst>
                </a:gridCol>
              </a:tblGrid>
              <a:tr h="384048">
                <a:tc>
                  <a:txBody>
                    <a:bodyPr/>
                    <a:lstStyle/>
                    <a:p>
                      <a:pPr marL="0" indent="0" algn="ctr">
                        <a:buNone/>
                      </a:pPr>
                      <a:r>
                        <a:rPr lang="en-US" sz="1100" b="1" dirty="0">
                          <a:solidFill>
                            <a:srgbClr val="FFFFFF"/>
                          </a:solidFill>
                        </a:rPr>
                        <a:t>Whorl</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Number of components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Structure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Function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384048">
                <a:tc>
                  <a:txBody>
                    <a:bodyPr/>
                    <a:lstStyle/>
                    <a:p>
                      <a:pPr marL="0" indent="0">
                        <a:buNone/>
                      </a:pPr>
                      <a:r>
                        <a:rPr lang="en-US" sz="1100" dirty="0">
                          <a:solidFill>
                            <a:srgbClr val="222B33"/>
                          </a:solidFill>
                        </a:rPr>
                        <a:t>Calyx</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Five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Green sepals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Protects the flower bud and inner whorls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buNone/>
                      </a:pPr>
                      <a:r>
                        <a:rPr lang="en-US" sz="1100" dirty="0">
                          <a:solidFill>
                            <a:srgbClr val="222B33"/>
                          </a:solidFill>
                        </a:rPr>
                        <a:t>Corolla</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Five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Large coloured petals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Attracts insects for pollination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1100" dirty="0">
                          <a:solidFill>
                            <a:srgbClr val="222B33"/>
                          </a:solidFill>
                        </a:rPr>
                        <a:t>Androecium</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Innumerable stamens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Anthers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To produce pollen grains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buNone/>
                      </a:pPr>
                      <a:r>
                        <a:rPr lang="en-US" sz="1100" dirty="0">
                          <a:solidFill>
                            <a:srgbClr val="222B33"/>
                          </a:solidFill>
                        </a:rPr>
                        <a:t>Gynoecium</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One pistil</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Stigma, style, ovary</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Receives pollen; ovary forms fruit and seeds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pic>
        <p:nvPicPr>
          <p:cNvPr id="8" name="Image 0" descr="hibiscus figure from the journal"/>
          <p:cNvPicPr>
            <a:picLocks noChangeAspect="1"/>
          </p:cNvPicPr>
          <p:nvPr/>
        </p:nvPicPr>
        <p:blipFill>
          <a:blip r:embed="rId3"/>
          <a:stretch>
            <a:fillRect/>
          </a:stretch>
        </p:blipFill>
        <p:spPr>
          <a:xfrm>
            <a:off x="6400800" y="2185958"/>
            <a:ext cx="2286000" cy="748725"/>
          </a:xfrm>
          <a:prstGeom prst="rect">
            <a:avLst/>
          </a:prstGeom>
        </p:spPr>
      </p:pic>
      <p:sp>
        <p:nvSpPr>
          <p:cNvPr id="7" name="Text 5"/>
          <p:cNvSpPr txBox="1"/>
          <p:nvPr/>
        </p:nvSpPr>
        <p:spPr>
          <a:xfrm>
            <a:off x="6400800" y="3200400"/>
            <a:ext cx="2286000" cy="457200"/>
          </a:xfrm>
          <a:prstGeom prst="rect">
            <a:avLst/>
          </a:prstGeom>
          <a:noFill/>
          <a:ln/>
        </p:spPr>
        <p:txBody>
          <a:bodyPr wrap="square" lIns="0" tIns="0" rIns="0" bIns="0" rtlCol="0" anchor="ctr"/>
          <a:lstStyle/>
          <a:p>
            <a:pPr marL="0" indent="0">
              <a:buNone/>
            </a:pPr>
            <a:r>
              <a:rPr lang="en-US" sz="1000" i="1" dirty="0">
                <a:solidFill>
                  <a:srgbClr val="66727A"/>
                </a:solidFill>
              </a:rPr>
              <a:t>Crop from the original journal. Empty label boxes are blank in the journal.</a:t>
            </a:r>
            <a:endParaRPr lang="en-US" sz="1000" dirty="0"/>
          </a:p>
        </p:txBody>
      </p:sp>
      <p:sp>
        <p:nvSpPr>
          <p:cNvPr id="10" name="Text 6"/>
          <p:cNvSpPr txBox="1"/>
          <p:nvPr/>
        </p:nvSpPr>
        <p:spPr>
          <a:xfrm>
            <a:off x="457200" y="4297680"/>
            <a:ext cx="8229600" cy="822960"/>
          </a:xfrm>
          <a:prstGeom prst="rect">
            <a:avLst/>
          </a:prstGeom>
          <a:noFill/>
          <a:ln/>
        </p:spPr>
        <p:txBody>
          <a:bodyPr wrap="square" lIns="0" tIns="0" rIns="0" bIns="0" rtlCol="0" anchor="t">
            <a:normAutofit/>
          </a:bodyPr>
          <a:lstStyle/>
          <a:p>
            <a:pPr marL="0" indent="0">
              <a:buNone/>
            </a:pPr>
            <a:r>
              <a:rPr lang="en-US" sz="1200" dirty="0">
                <a:solidFill>
                  <a:srgbClr val="222B33"/>
                </a:solidFill>
              </a:rPr>
              <a:t>Inference: 1. </a:t>
            </a:r>
            <a:r>
              <a:rPr lang="en-US" sz="1200" b="1" dirty="0">
                <a:solidFill>
                  <a:srgbClr val="2E7D5B"/>
                </a:solidFill>
              </a:rPr>
              <a:t>Androecium</a:t>
            </a:r>
            <a:r>
              <a:rPr lang="en-US" sz="1200" dirty="0">
                <a:solidFill>
                  <a:srgbClr val="222B33"/>
                </a:solidFill>
              </a:rPr>
              <a:t> from flower is the male whorl, while </a:t>
            </a:r>
            <a:r>
              <a:rPr lang="en-US" sz="1200" b="1" dirty="0">
                <a:solidFill>
                  <a:srgbClr val="2E7D5B"/>
                </a:solidFill>
              </a:rPr>
              <a:t>gynoecium</a:t>
            </a:r>
            <a:r>
              <a:rPr lang="en-US" sz="1200" dirty="0">
                <a:solidFill>
                  <a:srgbClr val="222B33"/>
                </a:solidFill>
              </a:rPr>
              <a:t> is the female whorl. 2. Male gamete from pollen grain and egg cell from ovule, these two haploid cells unite to form a diploid zygote, so seed and fruit formation begins. 3. Flower is the reproductive organ of plants.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Human Reproductive Systems: Models and Diagrams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4 · PDF p5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10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Aim</a:t>
            </a:r>
            <a:endParaRPr lang="en-US" sz="1400" dirty="0"/>
          </a:p>
          <a:p>
            <a:pPr marL="0" indent="0">
              <a:spcAft>
                <a:spcPts val="400"/>
              </a:spcAft>
              <a:buNone/>
            </a:pPr>
            <a:r>
              <a:rPr lang="en-US" sz="1400" dirty="0">
                <a:solidFill>
                  <a:srgbClr val="222B33"/>
                </a:solidFill>
              </a:rPr>
              <a:t>To study human reproductive systems.</a:t>
            </a:r>
            <a:endParaRPr lang="en-US" sz="1400" dirty="0"/>
          </a:p>
          <a:p>
            <a:pPr marL="0" indent="0">
              <a:buNone/>
            </a:pPr>
            <a:r>
              <a:rPr lang="en-US" sz="1400" b="1" dirty="0">
                <a:solidFill>
                  <a:srgbClr val="C2185B"/>
                </a:solidFill>
              </a:rPr>
              <a:t>Apparatus</a:t>
            </a:r>
            <a:endParaRPr lang="en-US" sz="1400" dirty="0"/>
          </a:p>
          <a:p>
            <a:pPr marL="0" indent="0">
              <a:spcAft>
                <a:spcPts val="400"/>
              </a:spcAft>
              <a:buNone/>
            </a:pPr>
            <a:r>
              <a:rPr lang="en-US" sz="1400" dirty="0">
                <a:solidFill>
                  <a:srgbClr val="222B33"/>
                </a:solidFill>
              </a:rPr>
              <a:t>Models of male reproductive system and female reproductive system.</a:t>
            </a:r>
            <a:endParaRPr lang="en-US" sz="1400" dirty="0"/>
          </a:p>
          <a:p>
            <a:pPr marL="0" indent="0">
              <a:buNone/>
            </a:pPr>
            <a:r>
              <a:rPr lang="en-US" sz="1400" b="1" dirty="0">
                <a:solidFill>
                  <a:srgbClr val="C2185B"/>
                </a:solidFill>
              </a:rPr>
              <a:t>Procedure</a:t>
            </a:r>
            <a:endParaRPr lang="en-US" sz="1400" dirty="0"/>
          </a:p>
          <a:p>
            <a:pPr marL="342900" indent="-342900">
              <a:spcAft>
                <a:spcPts val="200"/>
              </a:spcAft>
              <a:buSzPct val="100000"/>
              <a:buFont typeface="+mj-lt"/>
              <a:buAutoNum type="arabicPeriod"/>
            </a:pPr>
            <a:r>
              <a:rPr lang="en-US" sz="1400" dirty="0">
                <a:solidFill>
                  <a:srgbClr val="222B33"/>
                </a:solidFill>
              </a:rPr>
              <a:t>Observe the models of the male and female reproductive systems.</a:t>
            </a:r>
            <a:endParaRPr lang="en-US" sz="1400" dirty="0"/>
          </a:p>
          <a:p>
            <a:pPr marL="342900" indent="-342900">
              <a:spcAft>
                <a:spcPts val="200"/>
              </a:spcAft>
              <a:buSzPct val="100000"/>
              <a:buFont typeface="+mj-lt"/>
              <a:buAutoNum type="arabicPeriod"/>
            </a:pPr>
            <a:r>
              <a:rPr lang="en-US" sz="1400" dirty="0">
                <a:solidFill>
                  <a:srgbClr val="222B33"/>
                </a:solidFill>
              </a:rPr>
              <a:t>Note down the different organs found in them.</a:t>
            </a:r>
            <a:endParaRPr lang="en-US" sz="1400" dirty="0"/>
          </a:p>
          <a:p>
            <a:pPr marL="342900" indent="-342900">
              <a:spcAft>
                <a:spcPts val="200"/>
              </a:spcAft>
              <a:buSzPct val="100000"/>
              <a:buFont typeface="+mj-lt"/>
              <a:buAutoNum type="arabicPeriod"/>
            </a:pPr>
            <a:r>
              <a:rPr lang="en-US" sz="1400" dirty="0">
                <a:solidFill>
                  <a:srgbClr val="222B33"/>
                </a:solidFill>
              </a:rPr>
              <a:t>Find out their functions and note down.</a:t>
            </a:r>
            <a:endParaRPr lang="en-US" sz="1400" dirty="0"/>
          </a:p>
          <a:p>
            <a:pPr marL="342900" indent="-342900">
              <a:spcAft>
                <a:spcPts val="200"/>
              </a:spcAft>
              <a:buSzPct val="100000"/>
              <a:buFont typeface="+mj-lt"/>
              <a:buAutoNum type="arabicPeriod"/>
            </a:pPr>
            <a:r>
              <a:rPr lang="en-US" sz="1400" dirty="0">
                <a:solidFill>
                  <a:srgbClr val="222B33"/>
                </a:solidFill>
              </a:rPr>
              <a:t>Label the diagrams.</a:t>
            </a:r>
            <a:endParaRPr lang="en-US" sz="1400" dirty="0"/>
          </a:p>
          <a:p>
            <a:pPr marL="0" indent="0">
              <a:buNone/>
            </a:pPr>
            <a:r>
              <a:rPr lang="en-US" sz="1400" b="1" dirty="0">
                <a:solidFill>
                  <a:srgbClr val="C2185B"/>
                </a:solidFill>
              </a:rPr>
              <a:t>Observation tables</a:t>
            </a:r>
            <a:endParaRPr lang="en-US" sz="1400" dirty="0"/>
          </a:p>
          <a:p>
            <a:pPr marL="0" indent="0">
              <a:spcAft>
                <a:spcPts val="400"/>
              </a:spcAft>
              <a:buNone/>
            </a:pPr>
            <a:r>
              <a:rPr lang="en-US" sz="1400" dirty="0">
                <a:solidFill>
                  <a:srgbClr val="222B33"/>
                </a:solidFill>
              </a:rPr>
              <a:t>Two tables (Sr., Name of organ, Function), filled on the next slide.</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human figure from the journal"/>
          <p:cNvPicPr>
            <a:picLocks noChangeAspect="1"/>
          </p:cNvPicPr>
          <p:nvPr/>
        </p:nvPicPr>
        <p:blipFill>
          <a:blip r:embed="rId3"/>
          <a:stretch>
            <a:fillRect/>
          </a:stretch>
        </p:blipFill>
        <p:spPr>
          <a:xfrm>
            <a:off x="5212080" y="2033115"/>
            <a:ext cx="3291840" cy="1420170"/>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Journal figure: male (left) and female (right) systems. Labels are blank in the journal.</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Human Reproductive Systems: Observation Tables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4 · PDF p5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11 / 38</a:t>
            </a:r>
            <a:endParaRPr lang="en-US" sz="1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4023360" cy="914400"/>
        </p:xfrm>
        <a:graphic>
          <a:graphicData uri="http://schemas.openxmlformats.org/drawingml/2006/table">
            <a:tbl>
              <a:tblPr/>
              <a:tblGrid>
                <a:gridCol w="45720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502920">
                <a:tc>
                  <a:txBody>
                    <a:bodyPr/>
                    <a:lstStyle/>
                    <a:p>
                      <a:pPr marL="0" indent="0" algn="ctr">
                        <a:buNone/>
                      </a:pPr>
                      <a:r>
                        <a:rPr lang="en-US" sz="1100" b="1" dirty="0">
                          <a:solidFill>
                            <a:srgbClr val="FFFFFF"/>
                          </a:solidFill>
                        </a:rPr>
                        <a:t>Sr.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Organ: Male system</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Function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502920">
                <a:tc>
                  <a:txBody>
                    <a:bodyPr/>
                    <a:lstStyle/>
                    <a:p>
                      <a:pPr marL="0" indent="0">
                        <a:buNone/>
                      </a:pPr>
                      <a:r>
                        <a:rPr lang="en-US" sz="1100" dirty="0">
                          <a:solidFill>
                            <a:srgbClr val="222B33"/>
                          </a:solidFill>
                        </a:rPr>
                        <a:t>1</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Testes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Produce sperm cells and male hormone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buNone/>
                      </a:pPr>
                      <a:r>
                        <a:rPr lang="en-US" sz="1100" dirty="0">
                          <a:solidFill>
                            <a:srgbClr val="222B33"/>
                          </a:solidFill>
                        </a:rPr>
                        <a:t>2</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Vas deferens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Carries sperm from testis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2920">
                <a:tc>
                  <a:txBody>
                    <a:bodyPr/>
                    <a:lstStyle/>
                    <a:p>
                      <a:pPr marL="0" indent="0">
                        <a:buNone/>
                      </a:pPr>
                      <a:r>
                        <a:rPr lang="en-US" sz="1100" dirty="0">
                          <a:solidFill>
                            <a:srgbClr val="222B33"/>
                          </a:solidFill>
                        </a:rPr>
                        <a:t>3</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Seminal vesicle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Secretes fluid that nourishes sperm</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buNone/>
                      </a:pPr>
                      <a:r>
                        <a:rPr lang="en-US" sz="1100" dirty="0">
                          <a:solidFill>
                            <a:srgbClr val="222B33"/>
                          </a:solidFill>
                        </a:rPr>
                        <a:t>4</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Prostate gland</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Adds fluid to semen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2920">
                <a:tc>
                  <a:txBody>
                    <a:bodyPr/>
                    <a:lstStyle/>
                    <a:p>
                      <a:pPr marL="0" indent="0">
                        <a:buNone/>
                      </a:pPr>
                      <a:r>
                        <a:rPr lang="en-US" sz="1100" dirty="0">
                          <a:solidFill>
                            <a:srgbClr val="222B33"/>
                          </a:solidFill>
                        </a:rPr>
                        <a:t>5</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Urethra</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Common passage for urine and semen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graphicFrame>
        <p:nvGraphicFramePr>
          <p:cNvPr id="21" name="Table 1"/>
          <p:cNvGraphicFramePr>
            <a:graphicFrameLocks noGrp="1"/>
          </p:cNvGraphicFramePr>
          <p:nvPr>
            <p:extLst>
              <p:ext uri="{D42A27DB-BD31-4B8C-83A1-F6EECF244321}">
                <p14:modId xmlns:p14="http://schemas.microsoft.com/office/powerpoint/2010/main" val="1579011935"/>
              </p:ext>
            </p:extLst>
          </p:nvPr>
        </p:nvGraphicFramePr>
        <p:xfrm>
          <a:off x="4663440" y="1280160"/>
          <a:ext cx="4114800" cy="914400"/>
        </p:xfrm>
        <a:graphic>
          <a:graphicData uri="http://schemas.openxmlformats.org/drawingml/2006/table">
            <a:tbl>
              <a:tblPr/>
              <a:tblGrid>
                <a:gridCol w="45720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502920">
                <a:tc>
                  <a:txBody>
                    <a:bodyPr/>
                    <a:lstStyle/>
                    <a:p>
                      <a:pPr marL="0" indent="0" algn="ctr">
                        <a:buNone/>
                      </a:pPr>
                      <a:r>
                        <a:rPr lang="en-US" sz="1100" b="1" dirty="0">
                          <a:solidFill>
                            <a:srgbClr val="FFFFFF"/>
                          </a:solidFill>
                        </a:rPr>
                        <a:t>Sr.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Organ: Female system</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Function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502920">
                <a:tc>
                  <a:txBody>
                    <a:bodyPr/>
                    <a:lstStyle/>
                    <a:p>
                      <a:pPr marL="0" indent="0">
                        <a:buNone/>
                      </a:pPr>
                      <a:r>
                        <a:rPr lang="en-US" sz="1100" dirty="0">
                          <a:solidFill>
                            <a:srgbClr val="222B33"/>
                          </a:solidFill>
                        </a:rPr>
                        <a:t>1</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Ovary</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Produces ova and female hormones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buNone/>
                      </a:pPr>
                      <a:r>
                        <a:rPr lang="en-US" sz="1100" dirty="0">
                          <a:solidFill>
                            <a:srgbClr val="222B33"/>
                          </a:solidFill>
                        </a:rPr>
                        <a:t>2</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Fallopian tube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Carries ovum; site of fertilization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2920">
                <a:tc>
                  <a:txBody>
                    <a:bodyPr/>
                    <a:lstStyle/>
                    <a:p>
                      <a:pPr marL="0" indent="0">
                        <a:buNone/>
                      </a:pPr>
                      <a:r>
                        <a:rPr lang="en-US" sz="1100" dirty="0">
                          <a:solidFill>
                            <a:srgbClr val="222B33"/>
                          </a:solidFill>
                        </a:rPr>
                        <a:t>3</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Uterus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Embryo grows and develops here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buNone/>
                      </a:pPr>
                      <a:r>
                        <a:rPr lang="en-US" sz="1100" dirty="0">
                          <a:solidFill>
                            <a:srgbClr val="222B33"/>
                          </a:solidFill>
                        </a:rPr>
                        <a:t>4</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Cervix</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Neck of uterus, opens into vagina</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2920">
                <a:tc>
                  <a:txBody>
                    <a:bodyPr/>
                    <a:lstStyle/>
                    <a:p>
                      <a:pPr marL="0" indent="0">
                        <a:buNone/>
                      </a:pPr>
                      <a:r>
                        <a:rPr lang="en-US" sz="1100" dirty="0">
                          <a:solidFill>
                            <a:srgbClr val="222B33"/>
                          </a:solidFill>
                        </a:rPr>
                        <a:t>5</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b="1" dirty="0">
                          <a:solidFill>
                            <a:srgbClr val="2E7D5B"/>
                          </a:solidFill>
                        </a:rPr>
                        <a:t>Vagina</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Receives sperm; birth canal</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Text 4"/>
          <p:cNvSpPr txBox="1"/>
          <p:nvPr/>
        </p:nvSpPr>
        <p:spPr>
          <a:xfrm>
            <a:off x="457200" y="4526280"/>
            <a:ext cx="7315200" cy="228600"/>
          </a:xfrm>
          <a:prstGeom prst="rect">
            <a:avLst/>
          </a:prstGeom>
          <a:noFill/>
          <a:ln/>
        </p:spPr>
        <p:txBody>
          <a:bodyPr wrap="square" lIns="0" tIns="0" rIns="0" bIns="0" rtlCol="0" anchor="ctr"/>
          <a:lstStyle/>
          <a:p>
            <a:pPr marL="0" indent="0">
              <a:buNone/>
            </a:pPr>
            <a:r>
              <a:rPr lang="en-US" sz="1000" i="1" dirty="0">
                <a:solidFill>
                  <a:srgbClr val="66727A"/>
                </a:solidFill>
              </a:rPr>
              <a:t>Organ names and functions in green are suggested; the journal tables are blank.</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Human Reproductive Systems: Inference and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4 · PDF p6</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12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Inference / Conclusion</a:t>
            </a:r>
            <a:endParaRPr lang="en-US" sz="1400" dirty="0"/>
          </a:p>
          <a:p>
            <a:pPr marL="0" indent="0">
              <a:spcAft>
                <a:spcPts val="200"/>
              </a:spcAft>
              <a:buNone/>
            </a:pPr>
            <a:r>
              <a:rPr lang="en-US" sz="1400" dirty="0">
                <a:solidFill>
                  <a:srgbClr val="222B33"/>
                </a:solidFill>
              </a:rPr>
              <a:t>1. Male reproductive system produces haploid gametes called </a:t>
            </a:r>
            <a:r>
              <a:rPr lang="en-US" sz="1400" b="1" dirty="0">
                <a:solidFill>
                  <a:srgbClr val="2E7D5B"/>
                </a:solidFill>
              </a:rPr>
              <a:t>sperms</a:t>
            </a:r>
            <a:r>
              <a:rPr lang="en-US" sz="1400" dirty="0">
                <a:solidFill>
                  <a:srgbClr val="222B33"/>
                </a:solidFill>
              </a:rPr>
              <a:t>.</a:t>
            </a:r>
            <a:endParaRPr lang="en-US" sz="1400" dirty="0"/>
          </a:p>
          <a:p>
            <a:pPr marL="0" indent="0">
              <a:spcAft>
                <a:spcPts val="200"/>
              </a:spcAft>
              <a:buNone/>
            </a:pPr>
            <a:r>
              <a:rPr lang="en-US" sz="1400" dirty="0">
                <a:solidFill>
                  <a:srgbClr val="222B33"/>
                </a:solidFill>
              </a:rPr>
              <a:t>2. Female reproductive system produces haploid (n) gametes called </a:t>
            </a:r>
            <a:r>
              <a:rPr lang="en-US" sz="1400" b="1" dirty="0">
                <a:solidFill>
                  <a:srgbClr val="2E7D5B"/>
                </a:solidFill>
              </a:rPr>
              <a:t>ova (egg cells)</a:t>
            </a:r>
            <a:r>
              <a:rPr lang="en-US" sz="1400" dirty="0">
                <a:solidFill>
                  <a:srgbClr val="222B33"/>
                </a:solidFill>
              </a:rPr>
              <a:t>.</a:t>
            </a:r>
            <a:endParaRPr lang="en-US" sz="1400" dirty="0"/>
          </a:p>
          <a:p>
            <a:pPr marL="342900" indent="-342900">
              <a:spcAft>
                <a:spcPts val="200"/>
              </a:spcAft>
              <a:buSzPct val="100000"/>
              <a:buFont typeface="+mj-lt"/>
              <a:buAutoNum type="arabicPeriod"/>
            </a:pPr>
            <a:r>
              <a:rPr lang="en-US" sz="1400" b="1" dirty="0">
                <a:solidFill>
                  <a:srgbClr val="2E7D5B"/>
                </a:solidFill>
              </a:rPr>
              <a:t>Sperm</a:t>
            </a:r>
            <a:r>
              <a:rPr lang="en-US" sz="1400" dirty="0">
                <a:solidFill>
                  <a:srgbClr val="222B33"/>
                </a:solidFill>
              </a:rPr>
              <a:t> and </a:t>
            </a:r>
            <a:r>
              <a:rPr lang="en-US" sz="1400" b="1" dirty="0">
                <a:solidFill>
                  <a:srgbClr val="2E7D5B"/>
                </a:solidFill>
              </a:rPr>
              <a:t>ovum</a:t>
            </a:r>
            <a:r>
              <a:rPr lang="en-US" sz="1400" dirty="0">
                <a:solidFill>
                  <a:srgbClr val="222B33"/>
                </a:solidFill>
              </a:rPr>
              <a:t> unite to form a diploid (2n) zygote and afterwards it develops into a human embryo.</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human figure from the journal"/>
          <p:cNvPicPr>
            <a:picLocks noChangeAspect="1"/>
          </p:cNvPicPr>
          <p:nvPr/>
        </p:nvPicPr>
        <p:blipFill>
          <a:blip r:embed="rId3"/>
          <a:stretch>
            <a:fillRect/>
          </a:stretch>
        </p:blipFill>
        <p:spPr>
          <a:xfrm>
            <a:off x="5212080" y="2033115"/>
            <a:ext cx="3291840" cy="1420170"/>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Page 6 text is slightly tilted in the scan; blanks in item 3 were read as sperm and ovum.</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Human Reproductive Systems: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4 · PDF p6</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13 / 38</a:t>
            </a:r>
            <a:endParaRPr lang="en-US" sz="1000" dirty="0"/>
          </a:p>
        </p:txBody>
      </p:sp>
      <p:sp>
        <p:nvSpPr>
          <p:cNvPr id="6" name="Text 4"/>
          <p:cNvSpPr txBox="1"/>
          <p:nvPr/>
        </p:nvSpPr>
        <p:spPr>
          <a:xfrm>
            <a:off x="457200" y="1280160"/>
            <a:ext cx="8229600" cy="3383280"/>
          </a:xfrm>
          <a:prstGeom prst="rect">
            <a:avLst/>
          </a:prstGeom>
          <a:noFill/>
          <a:ln/>
        </p:spPr>
        <p:txBody>
          <a:bodyPr wrap="square" lIns="0" tIns="0" rIns="0" bIns="0" rtlCol="0" anchor="t">
            <a:normAutofit/>
          </a:bodyPr>
          <a:lstStyle/>
          <a:p>
            <a:pPr marL="0" indent="0">
              <a:buNone/>
            </a:pPr>
            <a:r>
              <a:rPr lang="en-US" sz="1600" b="1" dirty="0">
                <a:solidFill>
                  <a:srgbClr val="C2185B"/>
                </a:solidFill>
              </a:rPr>
              <a:t>Q1. How do the characteristics of mother and father get transmitted in a human embryo?</a:t>
            </a:r>
            <a:endParaRPr lang="en-US" sz="1600" dirty="0"/>
          </a:p>
          <a:p>
            <a:pPr marL="0" indent="0">
              <a:spcAft>
                <a:spcPts val="1400"/>
              </a:spcAft>
              <a:buNone/>
            </a:pPr>
            <a:r>
              <a:rPr lang="en-US" sz="1600" dirty="0">
                <a:solidFill>
                  <a:srgbClr val="2E7D5B"/>
                </a:solidFill>
              </a:rPr>
              <a:t>Through chromosomes (genes). The sperm carries 23 chromosomes from the father and the ovum 23 from the mother, so the zygote has 46 and receives characters from both.</a:t>
            </a:r>
            <a:endParaRPr lang="en-US" sz="1600" dirty="0"/>
          </a:p>
          <a:p>
            <a:pPr marL="0" indent="0">
              <a:buNone/>
            </a:pPr>
            <a:r>
              <a:rPr lang="en-US" sz="1600" b="1" dirty="0">
                <a:solidFill>
                  <a:srgbClr val="C2185B"/>
                </a:solidFill>
              </a:rPr>
              <a:t>Q2. Give the names of bisexual animals.</a:t>
            </a:r>
            <a:endParaRPr lang="en-US" sz="1600" dirty="0"/>
          </a:p>
          <a:p>
            <a:pPr marL="0" indent="0">
              <a:spcAft>
                <a:spcPts val="1400"/>
              </a:spcAft>
              <a:buNone/>
            </a:pPr>
            <a:r>
              <a:rPr lang="en-US" sz="1600" dirty="0">
                <a:solidFill>
                  <a:srgbClr val="2E7D5B"/>
                </a:solidFill>
              </a:rPr>
              <a:t>Earthworm, leech, tapeworm.</a:t>
            </a:r>
            <a:endParaRPr lang="en-US" sz="1600" dirty="0"/>
          </a:p>
          <a:p>
            <a:pPr marL="0" indent="0">
              <a:buNone/>
            </a:pPr>
            <a:r>
              <a:rPr lang="en-US" sz="1600" b="1" dirty="0">
                <a:solidFill>
                  <a:srgbClr val="C2185B"/>
                </a:solidFill>
              </a:rPr>
              <a:t>Q3. Why is the male reproductive system called the urinogenital system?</a:t>
            </a:r>
            <a:endParaRPr lang="en-US" sz="1600" dirty="0"/>
          </a:p>
          <a:p>
            <a:pPr marL="0" indent="0">
              <a:spcAft>
                <a:spcPts val="1400"/>
              </a:spcAft>
              <a:buNone/>
            </a:pPr>
            <a:r>
              <a:rPr lang="en-US" sz="1600" dirty="0">
                <a:solidFill>
                  <a:srgbClr val="2E7D5B"/>
                </a:solidFill>
              </a:rPr>
              <a:t>In males the urethra carries both urine and semen, so the urinary and reproductive systems share a common passage.</a:t>
            </a:r>
            <a:endParaRPr lang="en-US" sz="1600" dirty="0"/>
          </a:p>
        </p:txBody>
      </p:sp>
      <p:sp>
        <p:nvSpPr>
          <p:cNvPr id="7" name="Text 5"/>
          <p:cNvSpPr txBox="1"/>
          <p:nvPr/>
        </p:nvSpPr>
        <p:spPr>
          <a:xfrm>
            <a:off x="457200" y="4617720"/>
            <a:ext cx="6400800" cy="201168"/>
          </a:xfrm>
          <a:prstGeom prst="rect">
            <a:avLst/>
          </a:prstGeom>
          <a:noFill/>
          <a:ln/>
        </p:spPr>
        <p:txBody>
          <a:bodyPr wrap="square" lIns="0" tIns="0" rIns="0" bIns="0" rtlCol="0" anchor="ctr"/>
          <a:lstStyle/>
          <a:p>
            <a:pPr marL="0" indent="0">
              <a:buNone/>
            </a:pPr>
            <a:r>
              <a:rPr lang="en-US" sz="1000" i="1" dirty="0">
                <a:solidFill>
                  <a:srgbClr val="66727A"/>
                </a:solidFill>
              </a:rPr>
              <a:t>Answers in green are suggested; the journal leaves these lines blank.</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Human Reproductive Systems: Multiple Choice Questions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4 · PDF p6</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14 / 38</a:t>
            </a:r>
            <a:endParaRPr lang="en-US" sz="1000" dirty="0"/>
          </a:p>
        </p:txBody>
      </p:sp>
      <p:sp>
        <p:nvSpPr>
          <p:cNvPr id="6" name="Text 4"/>
          <p:cNvSpPr txBox="1"/>
          <p:nvPr/>
        </p:nvSpPr>
        <p:spPr>
          <a:xfrm>
            <a:off x="45720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1. ... produces sperm cells.</a:t>
            </a:r>
            <a:endParaRPr lang="en-US" sz="1500" dirty="0"/>
          </a:p>
          <a:p>
            <a:pPr marL="0" indent="0">
              <a:spcAft>
                <a:spcPts val="700"/>
              </a:spcAft>
              <a:buNone/>
            </a:pPr>
            <a:r>
              <a:rPr lang="en-US" sz="1500" dirty="0">
                <a:solidFill>
                  <a:srgbClr val="1E6FA8"/>
                </a:solidFill>
              </a:rPr>
              <a:t>a. Seminal vesicle   b. Urinary bladder   c. Testes   d. Cowper's gland</a:t>
            </a:r>
            <a:endParaRPr lang="en-US" sz="1500" dirty="0"/>
          </a:p>
          <a:p>
            <a:pPr marL="0" indent="0">
              <a:buNone/>
            </a:pPr>
            <a:r>
              <a:rPr lang="en-US" sz="1500" b="1" dirty="0">
                <a:solidFill>
                  <a:srgbClr val="222B33"/>
                </a:solidFill>
              </a:rPr>
              <a:t>2. The length of a sperm is ... micrometer.</a:t>
            </a:r>
            <a:endParaRPr lang="en-US" sz="1500" dirty="0"/>
          </a:p>
          <a:p>
            <a:pPr marL="0" indent="0">
              <a:spcAft>
                <a:spcPts val="700"/>
              </a:spcAft>
              <a:buNone/>
            </a:pPr>
            <a:r>
              <a:rPr lang="en-US" sz="1500" dirty="0">
                <a:solidFill>
                  <a:srgbClr val="1E6FA8"/>
                </a:solidFill>
              </a:rPr>
              <a:t>a. 400   b. 5   c. 60   d. 600</a:t>
            </a:r>
            <a:endParaRPr lang="en-US" sz="1500" dirty="0"/>
          </a:p>
          <a:p>
            <a:pPr marL="0" indent="0">
              <a:buNone/>
            </a:pPr>
            <a:r>
              <a:rPr lang="en-US" sz="1500" b="1" dirty="0">
                <a:solidFill>
                  <a:srgbClr val="222B33"/>
                </a:solidFill>
              </a:rPr>
              <a:t>3. At the time of birth, a female has ... ova in her ovary.</a:t>
            </a:r>
            <a:endParaRPr lang="en-US" sz="1500" dirty="0"/>
          </a:p>
          <a:p>
            <a:pPr marL="0" indent="0">
              <a:spcAft>
                <a:spcPts val="700"/>
              </a:spcAft>
              <a:buNone/>
            </a:pPr>
            <a:r>
              <a:rPr lang="en-US" sz="1500" dirty="0">
                <a:solidFill>
                  <a:srgbClr val="1E6FA8"/>
                </a:solidFill>
              </a:rPr>
              <a:t>a. 2 to 3 lakh   b. 10 to 20 lakh   c. 2 to 4 lakh   d. 20 to 40 lakh</a:t>
            </a:r>
            <a:endParaRPr lang="en-US" sz="1500" dirty="0"/>
          </a:p>
        </p:txBody>
      </p:sp>
      <p:sp>
        <p:nvSpPr>
          <p:cNvPr id="7" name="Text 5"/>
          <p:cNvSpPr txBox="1"/>
          <p:nvPr/>
        </p:nvSpPr>
        <p:spPr>
          <a:xfrm>
            <a:off x="466344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4. In context to menstrual cycle, which is the wrong statement?</a:t>
            </a:r>
            <a:endParaRPr lang="en-US" sz="1500" dirty="0"/>
          </a:p>
          <a:p>
            <a:pPr marL="0" indent="0">
              <a:spcAft>
                <a:spcPts val="700"/>
              </a:spcAft>
              <a:buNone/>
            </a:pPr>
            <a:r>
              <a:rPr lang="en-US" sz="1500" dirty="0">
                <a:solidFill>
                  <a:srgbClr val="1E6FA8"/>
                </a:solidFill>
              </a:rPr>
              <a:t>a. Around 40 ml of blood is discarded   b. Menstrual fluid including blood easily coagulates   c. Starts generally from 12th year of age   d. Disturbing the cycle with hormonal tablets causes side effects</a:t>
            </a:r>
            <a:endParaRPr lang="en-US" sz="1500" dirty="0"/>
          </a:p>
          <a:p>
            <a:pPr marL="0" indent="0">
              <a:buNone/>
            </a:pPr>
            <a:r>
              <a:rPr lang="en-US" sz="1500" b="1" dirty="0">
                <a:solidFill>
                  <a:srgbClr val="222B33"/>
                </a:solidFill>
              </a:rPr>
              <a:t>5. ... are the ways of family planning.</a:t>
            </a:r>
            <a:endParaRPr lang="en-US" sz="1500" dirty="0"/>
          </a:p>
          <a:p>
            <a:pPr marL="0" indent="0">
              <a:spcAft>
                <a:spcPts val="700"/>
              </a:spcAft>
              <a:buNone/>
            </a:pPr>
            <a:r>
              <a:rPr lang="en-US" sz="1500" dirty="0">
                <a:solidFill>
                  <a:srgbClr val="1E6FA8"/>
                </a:solidFill>
              </a:rPr>
              <a:t>a. contraceptive tablets   b. Nirodh (condoms)   c. copper-T   d. All of these</a:t>
            </a:r>
            <a:endParaRPr lang="en-US" sz="1500" dirty="0"/>
          </a:p>
        </p:txBody>
      </p:sp>
      <p:sp>
        <p:nvSpPr>
          <p:cNvPr id="8" name="Text 6"/>
          <p:cNvSpPr txBox="1"/>
          <p:nvPr/>
        </p:nvSpPr>
        <p:spPr>
          <a:xfrm>
            <a:off x="457200" y="4617720"/>
            <a:ext cx="5486400" cy="201168"/>
          </a:xfrm>
          <a:prstGeom prst="rect">
            <a:avLst/>
          </a:prstGeom>
          <a:noFill/>
          <a:ln/>
        </p:spPr>
        <p:txBody>
          <a:bodyPr wrap="square" lIns="0" tIns="0" rIns="0" bIns="0" rtlCol="0" anchor="ctr"/>
          <a:lstStyle/>
          <a:p>
            <a:pPr marL="0" indent="0">
              <a:buNone/>
            </a:pPr>
            <a:r>
              <a:rPr lang="en-US" sz="1000" i="1" dirty="0">
                <a:solidFill>
                  <a:srgbClr val="66727A"/>
                </a:solidFill>
              </a:rPr>
              <a:t>MCQ answers are not given in the journal, so none are shown.</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Comparative Study of Ecosystems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5 · PDF p7</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15 / 38</a:t>
            </a:r>
            <a:endParaRPr lang="en-US" sz="1000" dirty="0"/>
          </a:p>
        </p:txBody>
      </p:sp>
      <p:sp>
        <p:nvSpPr>
          <p:cNvPr id="6" name="Text 4"/>
          <p:cNvSpPr txBox="1"/>
          <p:nvPr/>
        </p:nvSpPr>
        <p:spPr>
          <a:xfrm>
            <a:off x="457200" y="1051560"/>
            <a:ext cx="8229600" cy="822960"/>
          </a:xfrm>
          <a:prstGeom prst="rect">
            <a:avLst/>
          </a:prstGeom>
          <a:noFill/>
          <a:ln/>
        </p:spPr>
        <p:txBody>
          <a:bodyPr wrap="square" lIns="0" tIns="0" rIns="0" bIns="0" rtlCol="0" anchor="t">
            <a:normAutofit/>
          </a:bodyPr>
          <a:lstStyle/>
          <a:p>
            <a:pPr marL="0" indent="0">
              <a:buNone/>
            </a:pPr>
            <a:r>
              <a:rPr lang="en-US" sz="1300" dirty="0">
                <a:solidFill>
                  <a:srgbClr val="222B33"/>
                </a:solidFill>
              </a:rPr>
              <a:t>Aim: comparative study of ecosystems in the surroundings. Apparatus: note book, pen, pencil, old newspapers etc. Select two different ecosystems in a 1 sq. km area (pond, meadow, garden, banyan, peepal, tamarind, mango, agricultural farm), note abiotic factors, collect plant samples for a herbarium scrap book, note animals found, then find differences between the biotic factors and the reasons.</a:t>
            </a:r>
            <a:endParaRPr lang="en-US" sz="13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1965960"/>
          <a:ext cx="82296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gridCol w="2560320">
                  <a:extLst>
                    <a:ext uri="{9D8B030D-6E8A-4147-A177-3AD203B41FA5}">
                      <a16:colId xmlns:a16="http://schemas.microsoft.com/office/drawing/2014/main" val="20003"/>
                    </a:ext>
                  </a:extLst>
                </a:gridCol>
              </a:tblGrid>
              <a:tr h="457200">
                <a:tc>
                  <a:txBody>
                    <a:bodyPr/>
                    <a:lstStyle/>
                    <a:p>
                      <a:pPr marL="0" indent="0" algn="ctr">
                        <a:buNone/>
                      </a:pPr>
                      <a:r>
                        <a:rPr lang="en-US" sz="1400" b="1" dirty="0">
                          <a:solidFill>
                            <a:srgbClr val="FFFFFF"/>
                          </a:solidFill>
                        </a:rPr>
                        <a:t>Sr.</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400" b="1" dirty="0">
                          <a:solidFill>
                            <a:srgbClr val="FFFFFF"/>
                          </a:solidFill>
                        </a:rPr>
                        <a:t>Name of the ecosystem</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400" b="1" dirty="0">
                          <a:solidFill>
                            <a:srgbClr val="FFFFFF"/>
                          </a:solidFill>
                        </a:rPr>
                        <a:t>List of biotic factors</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400" b="1" dirty="0">
                          <a:solidFill>
                            <a:srgbClr val="FFFFFF"/>
                          </a:solidFill>
                        </a:rPr>
                        <a:t>List of abiotic factors</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457200">
                <a:tc>
                  <a:txBody>
                    <a:bodyPr/>
                    <a:lstStyle/>
                    <a:p>
                      <a:pPr marL="0" indent="0">
                        <a:buNone/>
                      </a:pPr>
                      <a:r>
                        <a:rPr lang="en-US" sz="1400" dirty="0">
                          <a:solidFill>
                            <a:srgbClr val="222B33"/>
                          </a:solidFill>
                        </a:rPr>
                        <a:t>1</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400" b="1" dirty="0">
                          <a:solidFill>
                            <a:srgbClr val="2E7D5B"/>
                          </a:solidFill>
                        </a:rPr>
                        <a:t>Pond</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400" b="1" dirty="0">
                          <a:solidFill>
                            <a:srgbClr val="2E7D5B"/>
                          </a:solidFill>
                        </a:rPr>
                        <a:t>Lotus, algae, fish, frog, snail</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400" b="1" dirty="0">
                          <a:solidFill>
                            <a:srgbClr val="2E7D5B"/>
                          </a:solidFill>
                        </a:rPr>
                        <a:t>Water, sunlight, temperature, dissolved oxygen</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400" dirty="0">
                          <a:solidFill>
                            <a:srgbClr val="222B33"/>
                          </a:solidFill>
                        </a:rPr>
                        <a:t>2</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400" b="1" dirty="0">
                          <a:solidFill>
                            <a:srgbClr val="2E7D5B"/>
                          </a:solidFill>
                        </a:rPr>
                        <a:t>Garden</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400" b="1" dirty="0">
                          <a:solidFill>
                            <a:srgbClr val="2E7D5B"/>
                          </a:solidFill>
                        </a:rPr>
                        <a:t>Rose, grass, butterfly, earthworm, bird</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400" b="1" dirty="0">
                          <a:solidFill>
                            <a:srgbClr val="2E7D5B"/>
                          </a:solidFill>
                        </a:rPr>
                        <a:t>Soil, sunlight, air, rainwater</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400" dirty="0">
                          <a:solidFill>
                            <a:srgbClr val="222B33"/>
                          </a:solidFill>
                        </a:rPr>
                        <a:t>3</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400" dirty="0">
                          <a:solidFill>
                            <a:srgbClr val="222B33"/>
                          </a:solidFill>
                        </a:rPr>
                        <a:t>4</a:t>
                      </a: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4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pic>
        <p:nvPicPr>
          <p:cNvPr id="8" name="Image 0" descr="preencoded.png"/>
          <p:cNvPicPr>
            <a:picLocks noChangeAspect="1"/>
          </p:cNvPicPr>
          <p:nvPr/>
        </p:nvPicPr>
        <p:blipFill>
          <a:blip r:embed="rId3"/>
          <a:stretch>
            <a:fillRect/>
          </a:stretch>
        </p:blipFill>
        <p:spPr>
          <a:xfrm>
            <a:off x="6492240" y="749808"/>
            <a:ext cx="365760" cy="365760"/>
          </a:xfrm>
          <a:prstGeom prst="rect">
            <a:avLst/>
          </a:prstGeom>
        </p:spPr>
      </p:pic>
      <p:pic>
        <p:nvPicPr>
          <p:cNvPr id="9" name="Image 1" descr="preencoded.png"/>
          <p:cNvPicPr>
            <a:picLocks noChangeAspect="1"/>
          </p:cNvPicPr>
          <p:nvPr/>
        </p:nvPicPr>
        <p:blipFill>
          <a:blip r:embed="rId4"/>
          <a:stretch>
            <a:fillRect/>
          </a:stretch>
        </p:blipFill>
        <p:spPr>
          <a:xfrm>
            <a:off x="7040880" y="749808"/>
            <a:ext cx="365760" cy="365760"/>
          </a:xfrm>
          <a:prstGeom prst="rect">
            <a:avLst/>
          </a:prstGeom>
        </p:spPr>
      </p:pic>
      <p:pic>
        <p:nvPicPr>
          <p:cNvPr id="10" name="Image 2" descr="preencoded.png"/>
          <p:cNvPicPr>
            <a:picLocks noChangeAspect="1"/>
          </p:cNvPicPr>
          <p:nvPr/>
        </p:nvPicPr>
        <p:blipFill>
          <a:blip r:embed="rId5"/>
          <a:stretch>
            <a:fillRect/>
          </a:stretch>
        </p:blipFill>
        <p:spPr>
          <a:xfrm>
            <a:off x="7589520" y="749808"/>
            <a:ext cx="365760" cy="365760"/>
          </a:xfrm>
          <a:prstGeom prst="rect">
            <a:avLst/>
          </a:prstGeom>
        </p:spPr>
      </p:pic>
      <p:pic>
        <p:nvPicPr>
          <p:cNvPr id="11" name="Image 3" descr="preencoded.png"/>
          <p:cNvPicPr>
            <a:picLocks noChangeAspect="1"/>
          </p:cNvPicPr>
          <p:nvPr/>
        </p:nvPicPr>
        <p:blipFill>
          <a:blip r:embed="rId6"/>
          <a:stretch>
            <a:fillRect/>
          </a:stretch>
        </p:blipFill>
        <p:spPr>
          <a:xfrm>
            <a:off x="8138160" y="749808"/>
            <a:ext cx="365760" cy="365760"/>
          </a:xfrm>
          <a:prstGeom prst="rect">
            <a:avLst/>
          </a:prstGeom>
        </p:spPr>
      </p:pic>
      <p:sp>
        <p:nvSpPr>
          <p:cNvPr id="12" name="Text 5"/>
          <p:cNvSpPr txBox="1"/>
          <p:nvPr/>
        </p:nvSpPr>
        <p:spPr>
          <a:xfrm>
            <a:off x="457200" y="4389120"/>
            <a:ext cx="8229600" cy="822960"/>
          </a:xfrm>
          <a:prstGeom prst="rect">
            <a:avLst/>
          </a:prstGeom>
          <a:noFill/>
          <a:ln/>
        </p:spPr>
        <p:txBody>
          <a:bodyPr wrap="square" lIns="0" tIns="0" rIns="0" bIns="0" rtlCol="0" anchor="t">
            <a:normAutofit/>
          </a:bodyPr>
          <a:lstStyle/>
          <a:p>
            <a:pPr marL="0" indent="0">
              <a:buNone/>
            </a:pPr>
            <a:r>
              <a:rPr lang="en-US" sz="1200" b="1" dirty="0">
                <a:solidFill>
                  <a:srgbClr val="2E7D5B"/>
                </a:solidFill>
              </a:rPr>
              <a:t>Sample entries; rows 3 and 4 and your own observations are left for you. Conclusion: a pond is an aquatic ecosystem and a garden a land ecosystem, so their biotic factors differ because water, soil and other abiotic factors differ.</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Non-Chordates: Earthworm (Annelida)</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6 · PDF p8 · Journal p44</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16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Aim</a:t>
            </a:r>
            <a:endParaRPr lang="en-US" sz="1400" dirty="0"/>
          </a:p>
          <a:p>
            <a:pPr marL="0" indent="0">
              <a:spcAft>
                <a:spcPts val="400"/>
              </a:spcAft>
              <a:buNone/>
            </a:pPr>
            <a:r>
              <a:rPr lang="en-US" sz="1400" dirty="0">
                <a:solidFill>
                  <a:srgbClr val="222B33"/>
                </a:solidFill>
              </a:rPr>
              <a:t>To study the characteristics of non-chordate animals: a. Earthworm  b. Cockroach.</a:t>
            </a:r>
            <a:endParaRPr lang="en-US" sz="1400" dirty="0"/>
          </a:p>
          <a:p>
            <a:pPr marL="0" indent="0">
              <a:buNone/>
            </a:pPr>
            <a:r>
              <a:rPr lang="en-US" sz="1400" b="1" dirty="0">
                <a:solidFill>
                  <a:srgbClr val="C2185B"/>
                </a:solidFill>
              </a:rPr>
              <a:t>Apparatus</a:t>
            </a:r>
            <a:endParaRPr lang="en-US" sz="1400" dirty="0"/>
          </a:p>
          <a:p>
            <a:pPr marL="0" indent="0">
              <a:spcAft>
                <a:spcPts val="400"/>
              </a:spcAft>
              <a:buNone/>
            </a:pPr>
            <a:r>
              <a:rPr lang="en-US" sz="1400" dirty="0">
                <a:solidFill>
                  <a:srgbClr val="222B33"/>
                </a:solidFill>
              </a:rPr>
              <a:t>Live or preserved specimens of earthworm and cockroach.</a:t>
            </a:r>
            <a:endParaRPr lang="en-US" sz="1400" dirty="0"/>
          </a:p>
          <a:p>
            <a:pPr marL="0" indent="0">
              <a:buNone/>
            </a:pPr>
            <a:r>
              <a:rPr lang="en-US" sz="1400" b="1" dirty="0">
                <a:solidFill>
                  <a:srgbClr val="C2185B"/>
                </a:solidFill>
              </a:rPr>
              <a:t>Classification: Earthworm</a:t>
            </a:r>
            <a:endParaRPr lang="en-US" sz="1400" dirty="0"/>
          </a:p>
          <a:p>
            <a:pPr marL="342900" indent="-342900">
              <a:spcAft>
                <a:spcPts val="200"/>
              </a:spcAft>
              <a:buSzPct val="100000"/>
              <a:buChar char="•"/>
            </a:pPr>
            <a:r>
              <a:rPr lang="en-US" sz="1400" dirty="0">
                <a:solidFill>
                  <a:srgbClr val="222B33"/>
                </a:solidFill>
              </a:rPr>
              <a:t>Kingdom: Animalia</a:t>
            </a:r>
            <a:endParaRPr lang="en-US" sz="1400" dirty="0"/>
          </a:p>
          <a:p>
            <a:pPr marL="342900" indent="-342900">
              <a:spcAft>
                <a:spcPts val="200"/>
              </a:spcAft>
              <a:buSzPct val="100000"/>
              <a:buChar char="•"/>
            </a:pPr>
            <a:r>
              <a:rPr lang="en-US" sz="1400" dirty="0">
                <a:solidFill>
                  <a:srgbClr val="222B33"/>
                </a:solidFill>
              </a:rPr>
              <a:t>Sub-kingdom: Non-chordata</a:t>
            </a:r>
            <a:endParaRPr lang="en-US" sz="1400" dirty="0"/>
          </a:p>
          <a:p>
            <a:pPr marL="342900" indent="-342900">
              <a:spcAft>
                <a:spcPts val="200"/>
              </a:spcAft>
              <a:buSzPct val="100000"/>
              <a:buChar char="•"/>
            </a:pPr>
            <a:r>
              <a:rPr lang="en-US" sz="1400" dirty="0">
                <a:solidFill>
                  <a:srgbClr val="222B33"/>
                </a:solidFill>
              </a:rPr>
              <a:t>Phylum: Annelida</a:t>
            </a:r>
            <a:endParaRPr lang="en-US" sz="1400" dirty="0"/>
          </a:p>
          <a:p>
            <a:pPr marL="342900" indent="-342900">
              <a:spcAft>
                <a:spcPts val="200"/>
              </a:spcAft>
              <a:buSzPct val="100000"/>
              <a:buChar char="•"/>
            </a:pPr>
            <a:r>
              <a:rPr lang="en-US" sz="1400" dirty="0">
                <a:solidFill>
                  <a:srgbClr val="222B33"/>
                </a:solidFill>
              </a:rPr>
              <a:t>Example: Earthworm</a:t>
            </a:r>
            <a:endParaRPr lang="en-US" sz="1400" dirty="0"/>
          </a:p>
          <a:p>
            <a:pPr marL="0" indent="0">
              <a:buNone/>
            </a:pPr>
            <a:r>
              <a:rPr lang="en-US" sz="1400" b="1" dirty="0">
                <a:solidFill>
                  <a:srgbClr val="C2185B"/>
                </a:solidFill>
              </a:rPr>
              <a:t>Characteristics</a:t>
            </a:r>
            <a:endParaRPr lang="en-US" sz="1400" dirty="0"/>
          </a:p>
          <a:p>
            <a:pPr marL="342900" indent="-342900">
              <a:spcAft>
                <a:spcPts val="200"/>
              </a:spcAft>
              <a:buSzPct val="100000"/>
              <a:buChar char="•"/>
            </a:pPr>
            <a:r>
              <a:rPr lang="en-US" sz="1400" dirty="0">
                <a:solidFill>
                  <a:srgbClr val="222B33"/>
                </a:solidFill>
              </a:rPr>
              <a:t>Long cylindrical, metamerically segmented body covered with cuticle</a:t>
            </a:r>
            <a:endParaRPr lang="en-US" sz="1400" dirty="0"/>
          </a:p>
          <a:p>
            <a:pPr marL="342900" indent="-342900">
              <a:spcAft>
                <a:spcPts val="200"/>
              </a:spcAft>
              <a:buSzPct val="100000"/>
              <a:buChar char="•"/>
            </a:pPr>
            <a:r>
              <a:rPr lang="en-US" sz="1400" dirty="0">
                <a:solidFill>
                  <a:srgbClr val="222B33"/>
                </a:solidFill>
              </a:rPr>
              <a:t>Called 'Friend of farmer' as it dwells in land and makes it loose</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earthworm figure from the journal"/>
          <p:cNvPicPr>
            <a:picLocks noChangeAspect="1"/>
          </p:cNvPicPr>
          <p:nvPr/>
        </p:nvPicPr>
        <p:blipFill>
          <a:blip r:embed="rId3"/>
          <a:stretch>
            <a:fillRect/>
          </a:stretch>
        </p:blipFill>
        <p:spPr>
          <a:xfrm>
            <a:off x="5212080" y="1770611"/>
            <a:ext cx="3291840" cy="1945178"/>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Labelling boxes on the journal diagram are blank.</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Non-Chordates: Cockroach (Arthropoda)</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6 · PDF p9</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17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Classification: Cockroach</a:t>
            </a:r>
            <a:endParaRPr lang="en-US" sz="1400" dirty="0"/>
          </a:p>
          <a:p>
            <a:pPr marL="342900" indent="-342900">
              <a:spcAft>
                <a:spcPts val="200"/>
              </a:spcAft>
              <a:buSzPct val="100000"/>
              <a:buChar char="•"/>
            </a:pPr>
            <a:r>
              <a:rPr lang="en-US" sz="1400" dirty="0">
                <a:solidFill>
                  <a:srgbClr val="222B33"/>
                </a:solidFill>
              </a:rPr>
              <a:t>Kingdom: Animalia</a:t>
            </a:r>
            <a:endParaRPr lang="en-US" sz="1400" dirty="0"/>
          </a:p>
          <a:p>
            <a:pPr marL="342900" indent="-342900">
              <a:spcAft>
                <a:spcPts val="200"/>
              </a:spcAft>
              <a:buSzPct val="100000"/>
              <a:buChar char="•"/>
            </a:pPr>
            <a:r>
              <a:rPr lang="en-US" sz="1400" dirty="0">
                <a:solidFill>
                  <a:srgbClr val="222B33"/>
                </a:solidFill>
              </a:rPr>
              <a:t>Sub-kingdom: Non-chordata</a:t>
            </a:r>
            <a:endParaRPr lang="en-US" sz="1400" dirty="0"/>
          </a:p>
          <a:p>
            <a:pPr marL="342900" indent="-342900">
              <a:spcAft>
                <a:spcPts val="200"/>
              </a:spcAft>
              <a:buSzPct val="100000"/>
              <a:buChar char="•"/>
            </a:pPr>
            <a:r>
              <a:rPr lang="en-US" sz="1400" dirty="0">
                <a:solidFill>
                  <a:srgbClr val="222B33"/>
                </a:solidFill>
              </a:rPr>
              <a:t>Phylum: Arthropoda</a:t>
            </a:r>
            <a:endParaRPr lang="en-US" sz="1400" dirty="0"/>
          </a:p>
          <a:p>
            <a:pPr marL="342900" indent="-342900">
              <a:spcAft>
                <a:spcPts val="200"/>
              </a:spcAft>
              <a:buSzPct val="100000"/>
              <a:buChar char="•"/>
            </a:pPr>
            <a:r>
              <a:rPr lang="en-US" sz="1400" dirty="0">
                <a:solidFill>
                  <a:srgbClr val="222B33"/>
                </a:solidFill>
              </a:rPr>
              <a:t>Class: Insecta</a:t>
            </a:r>
            <a:endParaRPr lang="en-US" sz="1400" dirty="0"/>
          </a:p>
          <a:p>
            <a:pPr marL="342900" indent="-342900">
              <a:spcAft>
                <a:spcPts val="200"/>
              </a:spcAft>
              <a:buSzPct val="100000"/>
              <a:buChar char="•"/>
            </a:pPr>
            <a:r>
              <a:rPr lang="en-US" sz="1400" dirty="0">
                <a:solidFill>
                  <a:srgbClr val="222B33"/>
                </a:solidFill>
              </a:rPr>
              <a:t>Example: Cockroach</a:t>
            </a:r>
            <a:endParaRPr lang="en-US" sz="1400" dirty="0"/>
          </a:p>
          <a:p>
            <a:pPr marL="0" indent="0">
              <a:buNone/>
            </a:pPr>
            <a:r>
              <a:rPr lang="en-US" sz="1400" b="1" dirty="0">
                <a:solidFill>
                  <a:srgbClr val="C2185B"/>
                </a:solidFill>
              </a:rPr>
              <a:t>Characteristics</a:t>
            </a:r>
            <a:endParaRPr lang="en-US" sz="1400" dirty="0"/>
          </a:p>
          <a:p>
            <a:pPr marL="342900" indent="-342900">
              <a:spcAft>
                <a:spcPts val="200"/>
              </a:spcAft>
              <a:buSzPct val="100000"/>
              <a:buChar char="•"/>
            </a:pPr>
            <a:r>
              <a:rPr lang="en-US" sz="1400" dirty="0">
                <a:solidFill>
                  <a:srgbClr val="222B33"/>
                </a:solidFill>
              </a:rPr>
              <a:t>Terrestrial and nocturnal insect</a:t>
            </a:r>
            <a:endParaRPr lang="en-US" sz="1400" dirty="0"/>
          </a:p>
          <a:p>
            <a:pPr marL="342900" indent="-342900">
              <a:spcAft>
                <a:spcPts val="200"/>
              </a:spcAft>
              <a:buSzPct val="100000"/>
              <a:buChar char="•"/>
            </a:pPr>
            <a:r>
              <a:rPr lang="en-US" sz="1400" dirty="0">
                <a:solidFill>
                  <a:srgbClr val="222B33"/>
                </a:solidFill>
              </a:rPr>
              <a:t>Head, thorax and abdomen are the three main body parts</a:t>
            </a:r>
            <a:endParaRPr lang="en-US" sz="1400" dirty="0"/>
          </a:p>
          <a:p>
            <a:pPr marL="342900" indent="-342900">
              <a:spcAft>
                <a:spcPts val="200"/>
              </a:spcAft>
              <a:buSzPct val="100000"/>
              <a:buChar char="•"/>
            </a:pPr>
            <a:r>
              <a:rPr lang="en-US" sz="1400" dirty="0">
                <a:solidFill>
                  <a:srgbClr val="222B33"/>
                </a:solidFill>
              </a:rPr>
              <a:t>Three pairs of jointed legs and two pairs of wings</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cockroach figure from the journal"/>
          <p:cNvPicPr>
            <a:picLocks noChangeAspect="1"/>
          </p:cNvPicPr>
          <p:nvPr/>
        </p:nvPicPr>
        <p:blipFill>
          <a:blip r:embed="rId3"/>
          <a:stretch>
            <a:fillRect/>
          </a:stretch>
        </p:blipFill>
        <p:spPr>
          <a:xfrm>
            <a:off x="5212080" y="1793150"/>
            <a:ext cx="3291840" cy="1900100"/>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Journal diagram with five blank label boxes.</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Non-Chordates: Multiple Choice Questions and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6 · PDF p9</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18 / 38</a:t>
            </a:r>
            <a:endParaRPr lang="en-US" sz="1000" dirty="0"/>
          </a:p>
        </p:txBody>
      </p:sp>
      <p:sp>
        <p:nvSpPr>
          <p:cNvPr id="6" name="Text 4"/>
          <p:cNvSpPr txBox="1"/>
          <p:nvPr/>
        </p:nvSpPr>
        <p:spPr>
          <a:xfrm>
            <a:off x="45720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1. Which special character of a non-labelled earthworm diagram places it in its phylum?</a:t>
            </a:r>
            <a:endParaRPr lang="en-US" sz="1500" dirty="0"/>
          </a:p>
          <a:p>
            <a:pPr marL="0" indent="0">
              <a:spcAft>
                <a:spcPts val="700"/>
              </a:spcAft>
              <a:buNone/>
            </a:pPr>
            <a:r>
              <a:rPr lang="en-US" sz="1500" dirty="0">
                <a:solidFill>
                  <a:srgbClr val="1E6FA8"/>
                </a:solidFill>
              </a:rPr>
              <a:t>a. eye   b. metamerical segmentation   c. clitelum   d. anus</a:t>
            </a:r>
            <a:endParaRPr lang="en-US" sz="1500" dirty="0"/>
          </a:p>
          <a:p>
            <a:pPr marL="0" indent="0">
              <a:buNone/>
            </a:pPr>
            <a:r>
              <a:rPr lang="en-US" sz="1500" b="1" dirty="0">
                <a:solidFill>
                  <a:srgbClr val="222B33"/>
                </a:solidFill>
              </a:rPr>
              <a:t>2. Due to which similar characteristic are honey bee and cockroach in the same phylum?</a:t>
            </a:r>
            <a:endParaRPr lang="en-US" sz="1500" dirty="0"/>
          </a:p>
          <a:p>
            <a:pPr marL="0" indent="0">
              <a:spcAft>
                <a:spcPts val="700"/>
              </a:spcAft>
              <a:buNone/>
            </a:pPr>
            <a:r>
              <a:rPr lang="en-US" sz="1500" dirty="0">
                <a:solidFill>
                  <a:srgbClr val="1E6FA8"/>
                </a:solidFill>
              </a:rPr>
              <a:t>a. wings   b. three pairs of legs   c. jointed appendages   d. antenna</a:t>
            </a:r>
            <a:endParaRPr lang="en-US" sz="1500" dirty="0"/>
          </a:p>
          <a:p>
            <a:pPr marL="0" indent="0">
              <a:buNone/>
            </a:pPr>
            <a:r>
              <a:rPr lang="en-US" sz="1500" b="1" dirty="0">
                <a:solidFill>
                  <a:srgbClr val="222B33"/>
                </a:solidFill>
              </a:rPr>
              <a:t>3. Which character is not found in cockroach?</a:t>
            </a:r>
            <a:endParaRPr lang="en-US" sz="1500" dirty="0"/>
          </a:p>
          <a:p>
            <a:pPr marL="0" indent="0">
              <a:spcAft>
                <a:spcPts val="700"/>
              </a:spcAft>
              <a:buNone/>
            </a:pPr>
            <a:r>
              <a:rPr lang="en-US" sz="1500" dirty="0">
                <a:solidFill>
                  <a:srgbClr val="1E6FA8"/>
                </a:solidFill>
              </a:rPr>
              <a:t>a. compound eyes   b. two pairs of wings   c. no jointed appendages   d. three pairs of legs with jointed appendages</a:t>
            </a:r>
            <a:endParaRPr lang="en-US" sz="1500" dirty="0"/>
          </a:p>
        </p:txBody>
      </p:sp>
      <p:sp>
        <p:nvSpPr>
          <p:cNvPr id="7" name="Text 5"/>
          <p:cNvSpPr txBox="1"/>
          <p:nvPr/>
        </p:nvSpPr>
        <p:spPr>
          <a:xfrm>
            <a:off x="466344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4. Heart of cockroach has ... compartments.</a:t>
            </a:r>
            <a:endParaRPr lang="en-US" sz="1500" dirty="0"/>
          </a:p>
          <a:p>
            <a:pPr marL="0" indent="0">
              <a:spcAft>
                <a:spcPts val="700"/>
              </a:spcAft>
              <a:buNone/>
            </a:pPr>
            <a:r>
              <a:rPr lang="en-US" sz="1500" dirty="0">
                <a:solidFill>
                  <a:srgbClr val="1E6FA8"/>
                </a:solidFill>
              </a:rPr>
              <a:t>a. 2   b. 3   c. 4   d. 13</a:t>
            </a:r>
            <a:endParaRPr lang="en-US" sz="1500" dirty="0"/>
          </a:p>
          <a:p>
            <a:pPr marL="0" indent="0">
              <a:buNone/>
            </a:pPr>
            <a:r>
              <a:rPr lang="en-US" sz="1500" b="1" dirty="0">
                <a:solidFill>
                  <a:srgbClr val="222B33"/>
                </a:solidFill>
              </a:rPr>
              <a:t>5. Earthworm has around ... segments on its body.</a:t>
            </a:r>
            <a:endParaRPr lang="en-US" sz="1500" dirty="0"/>
          </a:p>
          <a:p>
            <a:pPr marL="0" indent="0">
              <a:spcAft>
                <a:spcPts val="700"/>
              </a:spcAft>
              <a:buNone/>
            </a:pPr>
            <a:r>
              <a:rPr lang="en-US" sz="1500" dirty="0">
                <a:solidFill>
                  <a:srgbClr val="1E6FA8"/>
                </a:solidFill>
              </a:rPr>
              <a:t>a. 60 to 100   b. 100 to 120   c. 120 to 140   d. more than 140</a:t>
            </a:r>
            <a:endParaRPr lang="en-US" sz="1500" dirty="0"/>
          </a:p>
        </p:txBody>
      </p:sp>
      <p:sp>
        <p:nvSpPr>
          <p:cNvPr id="8" name="Text 6"/>
          <p:cNvSpPr txBox="1"/>
          <p:nvPr/>
        </p:nvSpPr>
        <p:spPr>
          <a:xfrm>
            <a:off x="457200" y="4617720"/>
            <a:ext cx="5486400" cy="201168"/>
          </a:xfrm>
          <a:prstGeom prst="rect">
            <a:avLst/>
          </a:prstGeom>
          <a:noFill/>
          <a:ln/>
        </p:spPr>
        <p:txBody>
          <a:bodyPr wrap="square" lIns="0" tIns="0" rIns="0" bIns="0" rtlCol="0" anchor="ctr"/>
          <a:lstStyle/>
          <a:p>
            <a:pPr marL="0" indent="0">
              <a:buNone/>
            </a:pPr>
            <a:r>
              <a:rPr lang="en-US" sz="1000" i="1" dirty="0">
                <a:solidFill>
                  <a:srgbClr val="66727A"/>
                </a:solidFill>
              </a:rPr>
              <a:t>MCQ answers are not given in the journal, so none are shown.</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Non-Chordates: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6 · PDF p9</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19 / 38</a:t>
            </a:r>
            <a:endParaRPr lang="en-US" sz="1000" dirty="0"/>
          </a:p>
        </p:txBody>
      </p:sp>
      <p:sp>
        <p:nvSpPr>
          <p:cNvPr id="6" name="Text 4"/>
          <p:cNvSpPr txBox="1"/>
          <p:nvPr/>
        </p:nvSpPr>
        <p:spPr>
          <a:xfrm>
            <a:off x="457200" y="1280160"/>
            <a:ext cx="8229600" cy="3383280"/>
          </a:xfrm>
          <a:prstGeom prst="rect">
            <a:avLst/>
          </a:prstGeom>
          <a:noFill/>
          <a:ln/>
        </p:spPr>
        <p:txBody>
          <a:bodyPr wrap="square" lIns="0" tIns="0" rIns="0" bIns="0" rtlCol="0" anchor="t">
            <a:normAutofit/>
          </a:bodyPr>
          <a:lstStyle/>
          <a:p>
            <a:pPr marL="0" indent="0">
              <a:buNone/>
            </a:pPr>
            <a:r>
              <a:rPr lang="en-US" sz="1600" b="1" dirty="0">
                <a:solidFill>
                  <a:srgbClr val="C2185B"/>
                </a:solidFill>
              </a:rPr>
              <a:t>Q1. Make a list of other animals in the phylum Annelida.</a:t>
            </a:r>
            <a:endParaRPr lang="en-US" sz="1600" dirty="0"/>
          </a:p>
          <a:p>
            <a:pPr marL="0" indent="0">
              <a:spcAft>
                <a:spcPts val="1400"/>
              </a:spcAft>
              <a:buNone/>
            </a:pPr>
            <a:r>
              <a:rPr lang="en-US" sz="1600" dirty="0">
                <a:solidFill>
                  <a:srgbClr val="2E7D5B"/>
                </a:solidFill>
              </a:rPr>
              <a:t>Leech, Nereis (sandworm).</a:t>
            </a:r>
            <a:endParaRPr lang="en-US" sz="1600" dirty="0"/>
          </a:p>
          <a:p>
            <a:pPr marL="0" indent="0">
              <a:buNone/>
            </a:pPr>
            <a:r>
              <a:rPr lang="en-US" sz="1600" b="1" dirty="0">
                <a:solidFill>
                  <a:srgbClr val="C2185B"/>
                </a:solidFill>
              </a:rPr>
              <a:t>Q2. What are the organs of locomotion in Annelids?</a:t>
            </a:r>
            <a:endParaRPr lang="en-US" sz="1600" dirty="0"/>
          </a:p>
          <a:p>
            <a:pPr marL="0" indent="0">
              <a:spcAft>
                <a:spcPts val="1400"/>
              </a:spcAft>
              <a:buNone/>
            </a:pPr>
            <a:r>
              <a:rPr lang="en-US" sz="1600" dirty="0">
                <a:solidFill>
                  <a:srgbClr val="2E7D5B"/>
                </a:solidFill>
              </a:rPr>
              <a:t>Setae (bristles) with muscles; Nereis also has parapodia.</a:t>
            </a:r>
            <a:endParaRPr lang="en-US" sz="1600" dirty="0"/>
          </a:p>
          <a:p>
            <a:pPr marL="0" indent="0">
              <a:buNone/>
            </a:pPr>
            <a:r>
              <a:rPr lang="en-US" sz="1600" b="1" dirty="0">
                <a:solidFill>
                  <a:srgbClr val="C2185B"/>
                </a:solidFill>
              </a:rPr>
              <a:t>Q3. What is the reproductive speciality of Annelids?</a:t>
            </a:r>
            <a:endParaRPr lang="en-US" sz="1600" dirty="0"/>
          </a:p>
          <a:p>
            <a:pPr marL="0" indent="0">
              <a:spcAft>
                <a:spcPts val="1400"/>
              </a:spcAft>
              <a:buNone/>
            </a:pPr>
            <a:r>
              <a:rPr lang="en-US" sz="1600" dirty="0">
                <a:solidFill>
                  <a:srgbClr val="2E7D5B"/>
                </a:solidFill>
              </a:rPr>
              <a:t>Earthworm and leech are bisexual (hermaphrodite) and show cross-fertilization; Nereis has separate sexes.</a:t>
            </a:r>
            <a:endParaRPr lang="en-US" sz="1600" dirty="0"/>
          </a:p>
          <a:p>
            <a:pPr marL="0" indent="0">
              <a:buNone/>
            </a:pPr>
            <a:r>
              <a:rPr lang="en-US" sz="1600" b="1" dirty="0">
                <a:solidFill>
                  <a:srgbClr val="C2185B"/>
                </a:solidFill>
              </a:rPr>
              <a:t>Q4. The exoskeleton of Arthropods is made of which material?</a:t>
            </a:r>
            <a:endParaRPr lang="en-US" sz="1600" dirty="0"/>
          </a:p>
          <a:p>
            <a:pPr marL="0" indent="0">
              <a:spcAft>
                <a:spcPts val="1400"/>
              </a:spcAft>
              <a:buNone/>
            </a:pPr>
            <a:r>
              <a:rPr lang="en-US" sz="1600" dirty="0">
                <a:solidFill>
                  <a:srgbClr val="2E7D5B"/>
                </a:solidFill>
              </a:rPr>
              <a:t>Chitin.</a:t>
            </a:r>
            <a:endParaRPr lang="en-US" sz="1600" dirty="0"/>
          </a:p>
        </p:txBody>
      </p:sp>
      <p:sp>
        <p:nvSpPr>
          <p:cNvPr id="7" name="Text 5"/>
          <p:cNvSpPr txBox="1"/>
          <p:nvPr/>
        </p:nvSpPr>
        <p:spPr>
          <a:xfrm>
            <a:off x="457200" y="4617720"/>
            <a:ext cx="6400800" cy="201168"/>
          </a:xfrm>
          <a:prstGeom prst="rect">
            <a:avLst/>
          </a:prstGeom>
          <a:noFill/>
          <a:ln/>
        </p:spPr>
        <p:txBody>
          <a:bodyPr wrap="square" lIns="0" tIns="0" rIns="0" bIns="0" rtlCol="0" anchor="ctr"/>
          <a:lstStyle/>
          <a:p>
            <a:pPr marL="0" indent="0">
              <a:buNone/>
            </a:pPr>
            <a:r>
              <a:rPr lang="en-US" sz="1000" i="1" dirty="0">
                <a:solidFill>
                  <a:srgbClr val="66727A"/>
                </a:solidFill>
              </a:rPr>
              <a:t>Answers in green are suggested; the journal leaves these lines blank.</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Chordates: Fish (Rohu)</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7 · PDF p10 · Journal p46</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20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Aim</a:t>
            </a:r>
            <a:endParaRPr lang="en-US" sz="1400" dirty="0"/>
          </a:p>
          <a:p>
            <a:pPr marL="0" indent="0">
              <a:spcAft>
                <a:spcPts val="400"/>
              </a:spcAft>
              <a:buNone/>
            </a:pPr>
            <a:r>
              <a:rPr lang="en-US" sz="1400" dirty="0">
                <a:solidFill>
                  <a:srgbClr val="222B33"/>
                </a:solidFill>
              </a:rPr>
              <a:t>To study the characteristics of chordate animals: a. Fish  b. Pigeon.</a:t>
            </a:r>
            <a:endParaRPr lang="en-US" sz="1400" dirty="0"/>
          </a:p>
          <a:p>
            <a:pPr marL="0" indent="0">
              <a:buNone/>
            </a:pPr>
            <a:r>
              <a:rPr lang="en-US" sz="1400" b="1" dirty="0">
                <a:solidFill>
                  <a:srgbClr val="C2185B"/>
                </a:solidFill>
              </a:rPr>
              <a:t>Apparatus</a:t>
            </a:r>
            <a:endParaRPr lang="en-US" sz="1400" dirty="0"/>
          </a:p>
          <a:p>
            <a:pPr marL="0" indent="0">
              <a:spcAft>
                <a:spcPts val="400"/>
              </a:spcAft>
              <a:buNone/>
            </a:pPr>
            <a:r>
              <a:rPr lang="en-US" sz="1400" dirty="0">
                <a:solidFill>
                  <a:srgbClr val="222B33"/>
                </a:solidFill>
              </a:rPr>
              <a:t>Live or preserved specimens of fish and pigeon.</a:t>
            </a:r>
            <a:endParaRPr lang="en-US" sz="1400" dirty="0"/>
          </a:p>
          <a:p>
            <a:pPr marL="0" indent="0">
              <a:buNone/>
            </a:pPr>
            <a:r>
              <a:rPr lang="en-US" sz="1400" b="1" dirty="0">
                <a:solidFill>
                  <a:srgbClr val="C2185B"/>
                </a:solidFill>
              </a:rPr>
              <a:t>Procedure</a:t>
            </a:r>
            <a:endParaRPr lang="en-US" sz="1400" dirty="0"/>
          </a:p>
          <a:p>
            <a:pPr marL="342900" indent="-342900">
              <a:spcAft>
                <a:spcPts val="200"/>
              </a:spcAft>
              <a:buSzPct val="100000"/>
              <a:buFont typeface="+mj-lt"/>
              <a:buAutoNum type="arabicPeriod"/>
            </a:pPr>
            <a:r>
              <a:rPr lang="en-US" sz="1400" dirty="0">
                <a:solidFill>
                  <a:srgbClr val="222B33"/>
                </a:solidFill>
              </a:rPr>
              <a:t>Observe the specimens: a prominent character of the phylum; changes with reference to adaptation.</a:t>
            </a:r>
            <a:endParaRPr lang="en-US" sz="1400" dirty="0"/>
          </a:p>
          <a:p>
            <a:pPr marL="342900" indent="-342900">
              <a:spcAft>
                <a:spcPts val="200"/>
              </a:spcAft>
              <a:buSzPct val="100000"/>
              <a:buFont typeface="+mj-lt"/>
              <a:buAutoNum type="arabicPeriod"/>
            </a:pPr>
            <a:r>
              <a:rPr lang="en-US" sz="1400" dirty="0">
                <a:solidFill>
                  <a:srgbClr val="222B33"/>
                </a:solidFill>
              </a:rPr>
              <a:t>Label the diagrams.</a:t>
            </a:r>
            <a:endParaRPr lang="en-US" sz="1400" dirty="0"/>
          </a:p>
          <a:p>
            <a:pPr marL="0" indent="0">
              <a:buNone/>
            </a:pPr>
            <a:r>
              <a:rPr lang="en-US" sz="1400" b="1" dirty="0">
                <a:solidFill>
                  <a:srgbClr val="C2185B"/>
                </a:solidFill>
              </a:rPr>
              <a:t>Classification: Fish</a:t>
            </a:r>
            <a:endParaRPr lang="en-US" sz="1400" dirty="0"/>
          </a:p>
          <a:p>
            <a:pPr marL="342900" indent="-342900">
              <a:spcAft>
                <a:spcPts val="200"/>
              </a:spcAft>
              <a:buSzPct val="100000"/>
              <a:buChar char="•"/>
            </a:pPr>
            <a:r>
              <a:rPr lang="en-US" sz="1400" dirty="0">
                <a:solidFill>
                  <a:srgbClr val="222B33"/>
                </a:solidFill>
              </a:rPr>
              <a:t>Kingdom: Animalia   Phylum: Chordata</a:t>
            </a:r>
            <a:endParaRPr lang="en-US" sz="1400" dirty="0"/>
          </a:p>
          <a:p>
            <a:pPr marL="342900" indent="-342900">
              <a:spcAft>
                <a:spcPts val="200"/>
              </a:spcAft>
              <a:buSzPct val="100000"/>
              <a:buChar char="•"/>
            </a:pPr>
            <a:r>
              <a:rPr lang="en-US" sz="1400" dirty="0">
                <a:solidFill>
                  <a:srgbClr val="222B33"/>
                </a:solidFill>
              </a:rPr>
              <a:t>Sub-phylum: Vertebrata   Class: Pisces</a:t>
            </a:r>
            <a:endParaRPr lang="en-US" sz="1400" dirty="0"/>
          </a:p>
          <a:p>
            <a:pPr marL="342900" indent="-342900">
              <a:spcAft>
                <a:spcPts val="200"/>
              </a:spcAft>
              <a:buSzPct val="100000"/>
              <a:buChar char="•"/>
            </a:pPr>
            <a:r>
              <a:rPr lang="en-US" sz="1400" dirty="0">
                <a:solidFill>
                  <a:srgbClr val="222B33"/>
                </a:solidFill>
              </a:rPr>
              <a:t>Example: Rohu fish</a:t>
            </a:r>
            <a:endParaRPr lang="en-US" sz="1400" dirty="0"/>
          </a:p>
          <a:p>
            <a:pPr marL="0" indent="0">
              <a:buNone/>
            </a:pPr>
            <a:r>
              <a:rPr lang="en-US" sz="1400" b="1" dirty="0">
                <a:solidFill>
                  <a:srgbClr val="C2185B"/>
                </a:solidFill>
              </a:rPr>
              <a:t>Characteristics</a:t>
            </a:r>
            <a:endParaRPr lang="en-US" sz="1400" dirty="0"/>
          </a:p>
          <a:p>
            <a:pPr marL="342900" indent="-342900">
              <a:spcAft>
                <a:spcPts val="200"/>
              </a:spcAft>
              <a:buSzPct val="100000"/>
              <a:buChar char="•"/>
            </a:pPr>
            <a:r>
              <a:rPr lang="en-US" sz="1400" dirty="0">
                <a:solidFill>
                  <a:srgbClr val="222B33"/>
                </a:solidFill>
              </a:rPr>
              <a:t>Cold blooded, spindle-shaped body to minimize water resistance</a:t>
            </a:r>
            <a:endParaRPr lang="en-US" sz="1400" dirty="0"/>
          </a:p>
          <a:p>
            <a:pPr marL="342900" indent="-342900">
              <a:spcAft>
                <a:spcPts val="200"/>
              </a:spcAft>
              <a:buSzPct val="100000"/>
              <a:buChar char="•"/>
            </a:pPr>
            <a:r>
              <a:rPr lang="en-US" sz="1400" dirty="0">
                <a:solidFill>
                  <a:srgbClr val="222B33"/>
                </a:solidFill>
              </a:rPr>
              <a:t>Breathes with gills</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fish figure from the journal"/>
          <p:cNvPicPr>
            <a:picLocks noChangeAspect="1"/>
          </p:cNvPicPr>
          <p:nvPr/>
        </p:nvPicPr>
        <p:blipFill>
          <a:blip r:embed="rId3"/>
          <a:stretch>
            <a:fillRect/>
          </a:stretch>
        </p:blipFill>
        <p:spPr>
          <a:xfrm>
            <a:off x="5212080" y="1820672"/>
            <a:ext cx="3291840" cy="1845056"/>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Fish diagram: five blank label boxes in the journal.</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Chordates: Pigeon (Aves)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7 · PDF p11 · Journal p47</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21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Classification: Pigeon</a:t>
            </a:r>
            <a:endParaRPr lang="en-US" sz="1400" dirty="0"/>
          </a:p>
          <a:p>
            <a:pPr marL="342900" indent="-342900">
              <a:spcAft>
                <a:spcPts val="200"/>
              </a:spcAft>
              <a:buSzPct val="100000"/>
              <a:buChar char="•"/>
            </a:pPr>
            <a:r>
              <a:rPr lang="en-US" sz="1400" dirty="0">
                <a:solidFill>
                  <a:srgbClr val="222B33"/>
                </a:solidFill>
              </a:rPr>
              <a:t>Kingdom: Animalia   Phylum: Chordata</a:t>
            </a:r>
            <a:endParaRPr lang="en-US" sz="1400" dirty="0"/>
          </a:p>
          <a:p>
            <a:pPr marL="342900" indent="-342900">
              <a:spcAft>
                <a:spcPts val="200"/>
              </a:spcAft>
              <a:buSzPct val="100000"/>
              <a:buChar char="•"/>
            </a:pPr>
            <a:r>
              <a:rPr lang="en-US" sz="1400" dirty="0">
                <a:solidFill>
                  <a:srgbClr val="222B33"/>
                </a:solidFill>
              </a:rPr>
              <a:t>Sub-phylum: Vertebrata   Class: Aves</a:t>
            </a:r>
            <a:endParaRPr lang="en-US" sz="1400" dirty="0"/>
          </a:p>
          <a:p>
            <a:pPr marL="342900" indent="-342900">
              <a:spcAft>
                <a:spcPts val="200"/>
              </a:spcAft>
              <a:buSzPct val="100000"/>
              <a:buChar char="•"/>
            </a:pPr>
            <a:r>
              <a:rPr lang="en-US" sz="1400" dirty="0">
                <a:solidFill>
                  <a:srgbClr val="222B33"/>
                </a:solidFill>
              </a:rPr>
              <a:t>Example: Pigeons</a:t>
            </a:r>
            <a:endParaRPr lang="en-US" sz="1400" dirty="0"/>
          </a:p>
          <a:p>
            <a:pPr marL="0" indent="0">
              <a:buNone/>
            </a:pPr>
            <a:r>
              <a:rPr lang="en-US" sz="1400" b="1" dirty="0">
                <a:solidFill>
                  <a:srgbClr val="C2185B"/>
                </a:solidFill>
              </a:rPr>
              <a:t>Characteristics</a:t>
            </a:r>
            <a:endParaRPr lang="en-US" sz="1400" dirty="0"/>
          </a:p>
          <a:p>
            <a:pPr marL="342900" indent="-342900">
              <a:spcAft>
                <a:spcPts val="200"/>
              </a:spcAft>
              <a:buSzPct val="100000"/>
              <a:buChar char="•"/>
            </a:pPr>
            <a:r>
              <a:rPr lang="en-US" sz="1400" dirty="0">
                <a:solidFill>
                  <a:srgbClr val="222B33"/>
                </a:solidFill>
              </a:rPr>
              <a:t>Body covered with feathers</a:t>
            </a:r>
            <a:endParaRPr lang="en-US" sz="1400" dirty="0"/>
          </a:p>
          <a:p>
            <a:pPr marL="342900" indent="-342900">
              <a:spcAft>
                <a:spcPts val="200"/>
              </a:spcAft>
              <a:buSzPct val="100000"/>
              <a:buChar char="•"/>
            </a:pPr>
            <a:r>
              <a:rPr lang="en-US" sz="1400" dirty="0">
                <a:solidFill>
                  <a:srgbClr val="222B33"/>
                </a:solidFill>
              </a:rPr>
              <a:t>Forelimbs modified into wings</a:t>
            </a:r>
            <a:endParaRPr lang="en-US" sz="1400" dirty="0"/>
          </a:p>
          <a:p>
            <a:pPr marL="342900" indent="-342900">
              <a:spcAft>
                <a:spcPts val="200"/>
              </a:spcAft>
              <a:buSzPct val="100000"/>
              <a:buChar char="•"/>
            </a:pPr>
            <a:r>
              <a:rPr lang="en-US" sz="1400" dirty="0">
                <a:solidFill>
                  <a:srgbClr val="222B33"/>
                </a:solidFill>
              </a:rPr>
              <a:t>Heart has four compartments</a:t>
            </a:r>
            <a:endParaRPr lang="en-US" sz="1400" dirty="0"/>
          </a:p>
          <a:p>
            <a:pPr marL="342900" indent="-342900">
              <a:spcAft>
                <a:spcPts val="200"/>
              </a:spcAft>
              <a:buSzPct val="100000"/>
              <a:buChar char="•"/>
            </a:pPr>
            <a:r>
              <a:rPr lang="en-US" sz="1400" dirty="0">
                <a:solidFill>
                  <a:srgbClr val="222B33"/>
                </a:solidFill>
              </a:rPr>
              <a:t>Hollow bones and air bags inside the body: aerial adaptation</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pigeon figure from the journal"/>
          <p:cNvPicPr>
            <a:picLocks noChangeAspect="1"/>
          </p:cNvPicPr>
          <p:nvPr/>
        </p:nvPicPr>
        <p:blipFill>
          <a:blip r:embed="rId3"/>
          <a:stretch>
            <a:fillRect/>
          </a:stretch>
        </p:blipFill>
        <p:spPr>
          <a:xfrm>
            <a:off x="5212080" y="1434559"/>
            <a:ext cx="3291840" cy="2617283"/>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Pigeon diagram: five blank label boxes in the journal.</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Chordates: Multiple Choice Questions and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7 · PDF p11 · Journal p47</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22 / 38</a:t>
            </a:r>
            <a:endParaRPr lang="en-US" sz="1000" dirty="0"/>
          </a:p>
        </p:txBody>
      </p:sp>
      <p:sp>
        <p:nvSpPr>
          <p:cNvPr id="6" name="Text 4"/>
          <p:cNvSpPr txBox="1"/>
          <p:nvPr/>
        </p:nvSpPr>
        <p:spPr>
          <a:xfrm>
            <a:off x="45720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1. Fish is ... blooded animal.</a:t>
            </a:r>
            <a:endParaRPr lang="en-US" sz="1500" dirty="0"/>
          </a:p>
          <a:p>
            <a:pPr marL="0" indent="0">
              <a:spcAft>
                <a:spcPts val="700"/>
              </a:spcAft>
              <a:buNone/>
            </a:pPr>
            <a:r>
              <a:rPr lang="en-US" sz="1500" dirty="0">
                <a:solidFill>
                  <a:srgbClr val="1E6FA8"/>
                </a:solidFill>
              </a:rPr>
              <a:t>a. mix   b. cold   c. warm   d. None of above</a:t>
            </a:r>
            <a:endParaRPr lang="en-US" sz="1500" dirty="0"/>
          </a:p>
          <a:p>
            <a:pPr marL="0" indent="0">
              <a:buNone/>
            </a:pPr>
            <a:r>
              <a:rPr lang="en-US" sz="1500" b="1" dirty="0">
                <a:solidFill>
                  <a:srgbClr val="222B33"/>
                </a:solidFill>
              </a:rPr>
              <a:t>2. Pigeon's heart has ... compartments.</a:t>
            </a:r>
            <a:endParaRPr lang="en-US" sz="1500" dirty="0"/>
          </a:p>
          <a:p>
            <a:pPr marL="0" indent="0">
              <a:spcAft>
                <a:spcPts val="700"/>
              </a:spcAft>
              <a:buNone/>
            </a:pPr>
            <a:r>
              <a:rPr lang="en-US" sz="1500" dirty="0">
                <a:solidFill>
                  <a:srgbClr val="1E6FA8"/>
                </a:solidFill>
              </a:rPr>
              <a:t>a. 1   b. 2   c. 3   d. 4</a:t>
            </a:r>
            <a:endParaRPr lang="en-US" sz="1500" dirty="0"/>
          </a:p>
          <a:p>
            <a:pPr marL="0" indent="0">
              <a:buNone/>
            </a:pPr>
            <a:r>
              <a:rPr lang="en-US" sz="1500" b="1" dirty="0">
                <a:solidFill>
                  <a:srgbClr val="222B33"/>
                </a:solidFill>
              </a:rPr>
              <a:t>3. Due to which similar character are birds and fishes in the same phylum?</a:t>
            </a:r>
            <a:endParaRPr lang="en-US" sz="1500" dirty="0"/>
          </a:p>
          <a:p>
            <a:pPr marL="0" indent="0">
              <a:spcAft>
                <a:spcPts val="700"/>
              </a:spcAft>
              <a:buNone/>
            </a:pPr>
            <a:r>
              <a:rPr lang="en-US" sz="1500" dirty="0">
                <a:solidFill>
                  <a:srgbClr val="1E6FA8"/>
                </a:solidFill>
              </a:rPr>
              <a:t>a. tapering head   b. heavy chest   c. caudal fin   d. vertebral column</a:t>
            </a:r>
            <a:endParaRPr lang="en-US" sz="1500" dirty="0"/>
          </a:p>
        </p:txBody>
      </p:sp>
      <p:sp>
        <p:nvSpPr>
          <p:cNvPr id="7" name="Text 5"/>
          <p:cNvSpPr txBox="1"/>
          <p:nvPr/>
        </p:nvSpPr>
        <p:spPr>
          <a:xfrm>
            <a:off x="466344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4. The caudal fin of fish and pigeon is useful to ...</a:t>
            </a:r>
            <a:endParaRPr lang="en-US" sz="1500" dirty="0"/>
          </a:p>
          <a:p>
            <a:pPr marL="0" indent="0">
              <a:spcAft>
                <a:spcPts val="700"/>
              </a:spcAft>
              <a:buNone/>
            </a:pPr>
            <a:r>
              <a:rPr lang="en-US" sz="1500" dirty="0">
                <a:solidFill>
                  <a:srgbClr val="1E6FA8"/>
                </a:solidFill>
              </a:rPr>
              <a:t>a. increase the velocity   b. decrease the velocity   c. change direction   d. maintain balance</a:t>
            </a:r>
            <a:endParaRPr lang="en-US" sz="1500" dirty="0"/>
          </a:p>
          <a:p>
            <a:pPr marL="0" indent="0">
              <a:buNone/>
            </a:pPr>
            <a:r>
              <a:rPr lang="en-US" sz="1500" b="1" dirty="0">
                <a:solidFill>
                  <a:srgbClr val="222B33"/>
                </a:solidFill>
              </a:rPr>
              <a:t>5. Bird's ... are modified into wings.</a:t>
            </a:r>
            <a:endParaRPr lang="en-US" sz="1500" dirty="0"/>
          </a:p>
          <a:p>
            <a:pPr marL="0" indent="0">
              <a:spcAft>
                <a:spcPts val="700"/>
              </a:spcAft>
              <a:buNone/>
            </a:pPr>
            <a:r>
              <a:rPr lang="en-US" sz="1500" dirty="0">
                <a:solidFill>
                  <a:srgbClr val="1E6FA8"/>
                </a:solidFill>
              </a:rPr>
              <a:t>a. forelimbs   b. hindlimbs   c. thorax parts   d. none of these</a:t>
            </a:r>
            <a:endParaRPr lang="en-US" sz="1500" dirty="0"/>
          </a:p>
        </p:txBody>
      </p:sp>
      <p:sp>
        <p:nvSpPr>
          <p:cNvPr id="8" name="Text 6"/>
          <p:cNvSpPr txBox="1"/>
          <p:nvPr/>
        </p:nvSpPr>
        <p:spPr>
          <a:xfrm>
            <a:off x="457200" y="4617720"/>
            <a:ext cx="5486400" cy="201168"/>
          </a:xfrm>
          <a:prstGeom prst="rect">
            <a:avLst/>
          </a:prstGeom>
          <a:noFill/>
          <a:ln/>
        </p:spPr>
        <p:txBody>
          <a:bodyPr wrap="square" lIns="0" tIns="0" rIns="0" bIns="0" rtlCol="0" anchor="ctr"/>
          <a:lstStyle/>
          <a:p>
            <a:pPr marL="0" indent="0">
              <a:buNone/>
            </a:pPr>
            <a:r>
              <a:rPr lang="en-US" sz="1000" i="1" dirty="0">
                <a:solidFill>
                  <a:srgbClr val="66727A"/>
                </a:solidFill>
              </a:rPr>
              <a:t>MCQ answers are not given in the journal, so none are shown.</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Chordates: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7 · PDF p11 · Journal p47</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23 / 38</a:t>
            </a:r>
            <a:endParaRPr lang="en-US" sz="1000" dirty="0"/>
          </a:p>
        </p:txBody>
      </p:sp>
      <p:sp>
        <p:nvSpPr>
          <p:cNvPr id="6" name="Text 4"/>
          <p:cNvSpPr txBox="1"/>
          <p:nvPr/>
        </p:nvSpPr>
        <p:spPr>
          <a:xfrm>
            <a:off x="457200" y="1280160"/>
            <a:ext cx="8229600" cy="3383280"/>
          </a:xfrm>
          <a:prstGeom prst="rect">
            <a:avLst/>
          </a:prstGeom>
          <a:noFill/>
          <a:ln/>
        </p:spPr>
        <p:txBody>
          <a:bodyPr wrap="square" lIns="0" tIns="0" rIns="0" bIns="0" rtlCol="0" anchor="t">
            <a:normAutofit/>
          </a:bodyPr>
          <a:lstStyle/>
          <a:p>
            <a:pPr marL="0" indent="0">
              <a:buNone/>
            </a:pPr>
            <a:r>
              <a:rPr lang="en-US" sz="1600" b="1" dirty="0">
                <a:solidFill>
                  <a:srgbClr val="C2185B"/>
                </a:solidFill>
              </a:rPr>
              <a:t>Q1. Explain the adaptation in fish body which makes floating on water as well as going in deep water easy.</a:t>
            </a:r>
            <a:endParaRPr lang="en-US" sz="1600" dirty="0"/>
          </a:p>
          <a:p>
            <a:pPr marL="0" indent="0">
              <a:spcAft>
                <a:spcPts val="1400"/>
              </a:spcAft>
              <a:buNone/>
            </a:pPr>
            <a:r>
              <a:rPr lang="en-US" sz="1600" dirty="0">
                <a:solidFill>
                  <a:srgbClr val="2E7D5B"/>
                </a:solidFill>
              </a:rPr>
              <a:t>Fish have an air (swim) bladder that is filled or emptied to change buoyancy, and a streamlined spindle-shaped body that reduces water resistance.</a:t>
            </a:r>
            <a:endParaRPr lang="en-US" sz="1600" dirty="0"/>
          </a:p>
          <a:p>
            <a:pPr marL="0" indent="0">
              <a:buNone/>
            </a:pPr>
            <a:r>
              <a:rPr lang="en-US" sz="1600" b="1" dirty="0">
                <a:solidFill>
                  <a:srgbClr val="C2185B"/>
                </a:solidFill>
              </a:rPr>
              <a:t>Q2. Which factor decides whether the animal is 'cold blooded' or 'warm blooded'?</a:t>
            </a:r>
            <a:endParaRPr lang="en-US" sz="1600" dirty="0"/>
          </a:p>
          <a:p>
            <a:pPr marL="0" indent="0">
              <a:spcAft>
                <a:spcPts val="1400"/>
              </a:spcAft>
              <a:buNone/>
            </a:pPr>
            <a:r>
              <a:rPr lang="en-US" sz="1600" dirty="0">
                <a:solidFill>
                  <a:srgbClr val="2E7D5B"/>
                </a:solidFill>
              </a:rPr>
              <a:t>Control of body temperature. Warm-blooded animals keep a constant body temperature; in cold-blooded animals it changes with the surroundings.</a:t>
            </a:r>
            <a:endParaRPr lang="en-US" sz="1600" dirty="0"/>
          </a:p>
          <a:p>
            <a:pPr marL="0" indent="0">
              <a:buNone/>
            </a:pPr>
            <a:r>
              <a:rPr lang="en-US" sz="1600" b="1" dirty="0">
                <a:solidFill>
                  <a:srgbClr val="C2185B"/>
                </a:solidFill>
              </a:rPr>
              <a:t>Q3. What are the changes in birds' bodies that adapt them to aerial habitat?</a:t>
            </a:r>
            <a:endParaRPr lang="en-US" sz="1600" dirty="0"/>
          </a:p>
          <a:p>
            <a:pPr marL="0" indent="0">
              <a:spcAft>
                <a:spcPts val="1400"/>
              </a:spcAft>
              <a:buNone/>
            </a:pPr>
            <a:r>
              <a:rPr lang="en-US" sz="1600" dirty="0">
                <a:solidFill>
                  <a:srgbClr val="2E7D5B"/>
                </a:solidFill>
              </a:rPr>
              <a:t>Feathers, forelimbs modified into wings, streamlined body, hollow bones, air bags and a four-chambered heart.</a:t>
            </a:r>
            <a:endParaRPr lang="en-US" sz="1600" dirty="0"/>
          </a:p>
        </p:txBody>
      </p:sp>
      <p:sp>
        <p:nvSpPr>
          <p:cNvPr id="7" name="Text 5"/>
          <p:cNvSpPr txBox="1"/>
          <p:nvPr/>
        </p:nvSpPr>
        <p:spPr>
          <a:xfrm>
            <a:off x="457200" y="4617720"/>
            <a:ext cx="6400800" cy="201168"/>
          </a:xfrm>
          <a:prstGeom prst="rect">
            <a:avLst/>
          </a:prstGeom>
          <a:noFill/>
          <a:ln/>
        </p:spPr>
        <p:txBody>
          <a:bodyPr wrap="square" lIns="0" tIns="0" rIns="0" bIns="0" rtlCol="0" anchor="ctr"/>
          <a:lstStyle/>
          <a:p>
            <a:pPr marL="0" indent="0">
              <a:buNone/>
            </a:pPr>
            <a:r>
              <a:rPr lang="en-US" sz="1000" i="1" dirty="0">
                <a:solidFill>
                  <a:srgbClr val="66727A"/>
                </a:solidFill>
              </a:rPr>
              <a:t>Answers in green are suggested; the journal leaves these lines blank.</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Acetic (Ethanoic) Acid: Properties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8 · PDF p12</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24 / 38</a:t>
            </a:r>
            <a:endParaRPr lang="en-US" sz="1000" dirty="0"/>
          </a:p>
        </p:txBody>
      </p:sp>
      <p:sp>
        <p:nvSpPr>
          <p:cNvPr id="6" name="Text 4"/>
          <p:cNvSpPr txBox="1"/>
          <p:nvPr/>
        </p:nvSpPr>
        <p:spPr>
          <a:xfrm>
            <a:off x="457200" y="1051560"/>
            <a:ext cx="8229600" cy="822960"/>
          </a:xfrm>
          <a:prstGeom prst="rect">
            <a:avLst/>
          </a:prstGeom>
          <a:noFill/>
          <a:ln/>
        </p:spPr>
        <p:txBody>
          <a:bodyPr wrap="square" lIns="0" tIns="0" rIns="0" bIns="0" rtlCol="0" anchor="t">
            <a:normAutofit/>
          </a:bodyPr>
          <a:lstStyle/>
          <a:p>
            <a:pPr marL="0" indent="0">
              <a:buNone/>
            </a:pPr>
            <a:r>
              <a:rPr lang="en-US" sz="1300" dirty="0">
                <a:solidFill>
                  <a:srgbClr val="222B33"/>
                </a:solidFill>
              </a:rPr>
              <a:t>Aim: study physical and chemical properties of acetic acid. Apparatus: test tubes, test tube stands. Chemicals: acetic acid, red and blue litmus solutions, sodium bicarbonate.</a:t>
            </a:r>
            <a:endParaRPr lang="en-US" sz="13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600200"/>
          <a:ext cx="8229600" cy="914400"/>
        </p:xfrm>
        <a:graphic>
          <a:graphicData uri="http://schemas.openxmlformats.org/drawingml/2006/table">
            <a:tbl>
              <a:tblPr/>
              <a:tblGrid>
                <a:gridCol w="54864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indent="0" algn="ctr">
                        <a:buNone/>
                      </a:pPr>
                      <a:r>
                        <a:rPr lang="en-US" sz="1100" b="1" dirty="0">
                          <a:solidFill>
                            <a:srgbClr val="FFFFFF"/>
                          </a:solidFill>
                        </a:rPr>
                        <a:t>Sr.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Test</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Observations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100" b="1" dirty="0">
                          <a:solidFill>
                            <a:srgbClr val="FFFFFF"/>
                          </a:solidFill>
                        </a:rPr>
                        <a:t>Inference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365760">
                <a:tc>
                  <a:txBody>
                    <a:bodyPr/>
                    <a:lstStyle/>
                    <a:p>
                      <a:pPr marL="0" indent="0">
                        <a:buNone/>
                      </a:pPr>
                      <a:r>
                        <a:rPr lang="en-US" sz="1100" dirty="0">
                          <a:solidFill>
                            <a:srgbClr val="222B33"/>
                          </a:solidFill>
                        </a:rPr>
                        <a:t>1</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Odour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Odour like vinegar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Acetic acid has vinegar like odour.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1100" dirty="0">
                          <a:solidFill>
                            <a:srgbClr val="222B33"/>
                          </a:solidFill>
                        </a:rPr>
                        <a:t>2</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Solubility in water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Acetic acid dissolves in water.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Acetic acid is soluble in water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100" dirty="0">
                          <a:solidFill>
                            <a:srgbClr val="222B33"/>
                          </a:solidFill>
                        </a:rPr>
                        <a:t>3a</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Blue litmus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Turns red</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Acetic acid is acidic in nature.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1100" dirty="0">
                          <a:solidFill>
                            <a:srgbClr val="222B33"/>
                          </a:solidFill>
                        </a:rPr>
                        <a:t>3b</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Red litmus</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Does not change colour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buNone/>
                      </a:pPr>
                      <a:r>
                        <a:rPr lang="en-US" sz="1100" dirty="0">
                          <a:solidFill>
                            <a:srgbClr val="222B33"/>
                          </a:solidFill>
                        </a:rPr>
                        <a:t>4a</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Reaction with sodium bicarbonate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Colourless and odourless gas bubbles evolved</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b="1" dirty="0">
                          <a:solidFill>
                            <a:srgbClr val="2E7D5B"/>
                          </a:solidFill>
                        </a:rPr>
                        <a:t>Carbon dioxide gas is evolved when acetic acid reacts with sodium bicarbonate.</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5760">
                <a:tc>
                  <a:txBody>
                    <a:bodyPr/>
                    <a:lstStyle/>
                    <a:p>
                      <a:pPr marL="0" indent="0">
                        <a:buNone/>
                      </a:pPr>
                      <a:r>
                        <a:rPr lang="en-US" sz="1100" dirty="0">
                          <a:solidFill>
                            <a:srgbClr val="222B33"/>
                          </a:solidFill>
                        </a:rPr>
                        <a:t>4b</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100" dirty="0">
                          <a:solidFill>
                            <a:srgbClr val="222B33"/>
                          </a:solidFill>
                        </a:rPr>
                        <a:t>Pass this gas through lime water</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100" dirty="0">
                          <a:solidFill>
                            <a:srgbClr val="222B33"/>
                          </a:solidFill>
                        </a:rPr>
                        <a:t>At first lime water turns milky; with more gas it becomes colourless again</a:t>
                      </a: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1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Acetic (Ethanoic) Acid: Procedure and Apparatus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8 · PDF p12</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25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Apparatus and chemicals</a:t>
            </a:r>
            <a:endParaRPr lang="en-US" sz="1400" dirty="0"/>
          </a:p>
          <a:p>
            <a:pPr marL="0" indent="0">
              <a:spcAft>
                <a:spcPts val="400"/>
              </a:spcAft>
              <a:buNone/>
            </a:pPr>
            <a:r>
              <a:rPr lang="en-US" sz="1400" dirty="0">
                <a:solidFill>
                  <a:srgbClr val="222B33"/>
                </a:solidFill>
              </a:rPr>
              <a:t>Test tubes, test tube stands; acetic acid, red and blue litmus solutions, sodium bicarbonate.</a:t>
            </a:r>
            <a:endParaRPr lang="en-US" sz="1400" dirty="0"/>
          </a:p>
          <a:p>
            <a:pPr marL="0" indent="0">
              <a:buNone/>
            </a:pPr>
            <a:r>
              <a:rPr lang="en-US" sz="1400" b="1" dirty="0">
                <a:solidFill>
                  <a:srgbClr val="C2185B"/>
                </a:solidFill>
              </a:rPr>
              <a:t>Procedure</a:t>
            </a:r>
            <a:endParaRPr lang="en-US" sz="1400" dirty="0"/>
          </a:p>
          <a:p>
            <a:pPr marL="342900" indent="-342900">
              <a:spcAft>
                <a:spcPts val="200"/>
              </a:spcAft>
              <a:buSzPct val="100000"/>
              <a:buFont typeface="+mj-lt"/>
              <a:buAutoNum type="arabicPeriod"/>
            </a:pPr>
            <a:r>
              <a:rPr lang="en-US" sz="1400" dirty="0">
                <a:solidFill>
                  <a:srgbClr val="222B33"/>
                </a:solidFill>
              </a:rPr>
              <a:t>Take 2 to 3 ml acetic acid in a clean, dry test tube. Note its colour and odour.</a:t>
            </a:r>
            <a:endParaRPr lang="en-US" sz="1400" dirty="0"/>
          </a:p>
          <a:p>
            <a:pPr marL="342900" indent="-342900">
              <a:spcAft>
                <a:spcPts val="200"/>
              </a:spcAft>
              <a:buSzPct val="100000"/>
              <a:buFont typeface="+mj-lt"/>
              <a:buAutoNum type="arabicPeriod"/>
            </a:pPr>
            <a:r>
              <a:rPr lang="en-US" sz="1400" dirty="0">
                <a:solidFill>
                  <a:srgbClr val="222B33"/>
                </a:solidFill>
              </a:rPr>
              <a:t>Add 4 to 5 ml water to the acetic acid and mix well.</a:t>
            </a:r>
            <a:endParaRPr lang="en-US" sz="1400" dirty="0"/>
          </a:p>
          <a:p>
            <a:pPr marL="342900" indent="-342900">
              <a:spcAft>
                <a:spcPts val="200"/>
              </a:spcAft>
              <a:buSzPct val="100000"/>
              <a:buFont typeface="+mj-lt"/>
              <a:buAutoNum type="arabicPeriod"/>
            </a:pPr>
            <a:r>
              <a:rPr lang="en-US" sz="1400" dirty="0">
                <a:solidFill>
                  <a:srgbClr val="222B33"/>
                </a:solidFill>
              </a:rPr>
              <a:t>Take 2 ml acetic acid in a test tube and add blue litmus solution. Do the same for red litmus. Observe both tubes.</a:t>
            </a:r>
            <a:endParaRPr lang="en-US" sz="1400" dirty="0"/>
          </a:p>
          <a:p>
            <a:pPr marL="342900" indent="-342900">
              <a:spcAft>
                <a:spcPts val="200"/>
              </a:spcAft>
              <a:buSzPct val="100000"/>
              <a:buFont typeface="+mj-lt"/>
              <a:buAutoNum type="arabicPeriod"/>
            </a:pPr>
            <a:r>
              <a:rPr lang="en-US" sz="1400" dirty="0">
                <a:solidFill>
                  <a:srgbClr val="222B33"/>
                </a:solidFill>
              </a:rPr>
              <a:t>Take 2 ml acetic acid in a test tube and add a pinch of sodium bicarbonate. Observe.</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sp>
        <p:nvSpPr>
          <p:cNvPr id="8" name="Shape 6"/>
          <p:cNvSpPr/>
          <p:nvPr/>
        </p:nvSpPr>
        <p:spPr>
          <a:xfrm>
            <a:off x="5760720" y="1737360"/>
            <a:ext cx="457200" cy="1463040"/>
          </a:xfrm>
          <a:prstGeom prst="roundRect">
            <a:avLst>
              <a:gd name="adj" fmla="val 50000"/>
            </a:avLst>
          </a:prstGeom>
          <a:solidFill>
            <a:srgbClr val="FFFFFF"/>
          </a:solidFill>
          <a:ln w="19050">
            <a:solidFill>
              <a:srgbClr val="7A8790"/>
            </a:solidFill>
            <a:prstDash val="solid"/>
          </a:ln>
        </p:spPr>
        <p:txBody>
          <a:bodyPr/>
          <a:lstStyle/>
          <a:p>
            <a:endParaRPr/>
          </a:p>
        </p:txBody>
      </p:sp>
      <p:sp>
        <p:nvSpPr>
          <p:cNvPr id="9" name="Shape 7"/>
          <p:cNvSpPr/>
          <p:nvPr/>
        </p:nvSpPr>
        <p:spPr>
          <a:xfrm>
            <a:off x="5815584" y="2377440"/>
            <a:ext cx="347472" cy="731520"/>
          </a:xfrm>
          <a:prstGeom prst="rect">
            <a:avLst/>
          </a:prstGeom>
          <a:solidFill>
            <a:srgbClr val="FFF3B0"/>
          </a:solidFill>
          <a:ln/>
        </p:spPr>
        <p:txBody>
          <a:bodyPr/>
          <a:lstStyle/>
          <a:p>
            <a:endParaRPr/>
          </a:p>
        </p:txBody>
      </p:sp>
      <p:sp>
        <p:nvSpPr>
          <p:cNvPr id="10" name="Shape 8"/>
          <p:cNvSpPr/>
          <p:nvPr/>
        </p:nvSpPr>
        <p:spPr>
          <a:xfrm>
            <a:off x="7680960" y="1737360"/>
            <a:ext cx="457200" cy="1463040"/>
          </a:xfrm>
          <a:prstGeom prst="roundRect">
            <a:avLst>
              <a:gd name="adj" fmla="val 50000"/>
            </a:avLst>
          </a:prstGeom>
          <a:solidFill>
            <a:srgbClr val="FFFFFF"/>
          </a:solidFill>
          <a:ln w="19050">
            <a:solidFill>
              <a:srgbClr val="7A8790"/>
            </a:solidFill>
            <a:prstDash val="solid"/>
          </a:ln>
        </p:spPr>
        <p:txBody>
          <a:bodyPr/>
          <a:lstStyle/>
          <a:p>
            <a:endParaRPr/>
          </a:p>
        </p:txBody>
      </p:sp>
      <p:sp>
        <p:nvSpPr>
          <p:cNvPr id="11" name="Shape 9"/>
          <p:cNvSpPr/>
          <p:nvPr/>
        </p:nvSpPr>
        <p:spPr>
          <a:xfrm>
            <a:off x="7735824" y="2377440"/>
            <a:ext cx="347472" cy="731520"/>
          </a:xfrm>
          <a:prstGeom prst="rect">
            <a:avLst/>
          </a:prstGeom>
          <a:solidFill>
            <a:srgbClr val="DCEFF9"/>
          </a:solidFill>
          <a:ln/>
        </p:spPr>
        <p:txBody>
          <a:bodyPr/>
          <a:lstStyle/>
          <a:p>
            <a:endParaRPr/>
          </a:p>
        </p:txBody>
      </p:sp>
      <p:sp>
        <p:nvSpPr>
          <p:cNvPr id="12" name="Shape 10"/>
          <p:cNvSpPr/>
          <p:nvPr/>
        </p:nvSpPr>
        <p:spPr>
          <a:xfrm>
            <a:off x="6309360" y="2103120"/>
            <a:ext cx="1280160" cy="0"/>
          </a:xfrm>
          <a:prstGeom prst="line">
            <a:avLst/>
          </a:prstGeom>
          <a:noFill/>
          <a:ln w="25400">
            <a:solidFill>
              <a:srgbClr val="45525A"/>
            </a:solidFill>
            <a:prstDash val="solid"/>
            <a:tailEnd type="triangle"/>
          </a:ln>
        </p:spPr>
        <p:txBody>
          <a:bodyPr/>
          <a:lstStyle/>
          <a:p>
            <a:endParaRPr/>
          </a:p>
        </p:txBody>
      </p:sp>
      <p:sp>
        <p:nvSpPr>
          <p:cNvPr id="13" name="Text 11"/>
          <p:cNvSpPr txBox="1"/>
          <p:nvPr/>
        </p:nvSpPr>
        <p:spPr>
          <a:xfrm>
            <a:off x="5394960" y="3291840"/>
            <a:ext cx="1280160" cy="457200"/>
          </a:xfrm>
          <a:prstGeom prst="rect">
            <a:avLst/>
          </a:prstGeom>
          <a:noFill/>
          <a:ln/>
        </p:spPr>
        <p:txBody>
          <a:bodyPr wrap="square" lIns="0" tIns="0" rIns="0" bIns="0" rtlCol="0" anchor="ctr"/>
          <a:lstStyle/>
          <a:p>
            <a:pPr marL="0" indent="0" algn="ctr">
              <a:buNone/>
            </a:pPr>
            <a:r>
              <a:rPr lang="en-US" sz="1100" dirty="0">
                <a:solidFill>
                  <a:srgbClr val="222B33"/>
                </a:solidFill>
              </a:rPr>
              <a:t>Acetic acid + sodium bicarbonate: gas bubbles</a:t>
            </a:r>
            <a:endParaRPr lang="en-US" sz="1100" dirty="0"/>
          </a:p>
        </p:txBody>
      </p:sp>
      <p:sp>
        <p:nvSpPr>
          <p:cNvPr id="14" name="Text 12"/>
          <p:cNvSpPr txBox="1"/>
          <p:nvPr/>
        </p:nvSpPr>
        <p:spPr>
          <a:xfrm>
            <a:off x="7406640" y="3291840"/>
            <a:ext cx="1005840" cy="457200"/>
          </a:xfrm>
          <a:prstGeom prst="rect">
            <a:avLst/>
          </a:prstGeom>
          <a:noFill/>
          <a:ln/>
        </p:spPr>
        <p:txBody>
          <a:bodyPr wrap="square" lIns="0" tIns="0" rIns="0" bIns="0" rtlCol="0" anchor="ctr"/>
          <a:lstStyle/>
          <a:p>
            <a:pPr marL="0" indent="0" algn="ctr">
              <a:buNone/>
            </a:pPr>
            <a:r>
              <a:rPr lang="en-US" sz="1100" dirty="0">
                <a:solidFill>
                  <a:srgbClr val="222B33"/>
                </a:solidFill>
              </a:rPr>
              <a:t>Lime water</a:t>
            </a:r>
            <a:endParaRPr lang="en-US" sz="1100" dirty="0"/>
          </a:p>
        </p:txBody>
      </p:sp>
      <p:sp>
        <p:nvSpPr>
          <p:cNvPr id="15" name="Text 13"/>
          <p:cNvSpPr txBox="1"/>
          <p:nvPr/>
        </p:nvSpPr>
        <p:spPr>
          <a:xfrm>
            <a:off x="6309360" y="1645920"/>
            <a:ext cx="1280160" cy="457200"/>
          </a:xfrm>
          <a:prstGeom prst="rect">
            <a:avLst/>
          </a:prstGeom>
          <a:noFill/>
          <a:ln/>
        </p:spPr>
        <p:txBody>
          <a:bodyPr wrap="square" lIns="0" tIns="0" rIns="0" bIns="0" rtlCol="0" anchor="ctr"/>
          <a:lstStyle/>
          <a:p>
            <a:pPr marL="0" indent="0" algn="ctr">
              <a:buNone/>
            </a:pPr>
            <a:r>
              <a:rPr lang="en-US" sz="1100" dirty="0">
                <a:solidFill>
                  <a:srgbClr val="222B33"/>
                </a:solidFill>
              </a:rPr>
              <a:t>Gas passed through</a:t>
            </a:r>
            <a:endParaRPr lang="en-US" sz="1100" dirty="0"/>
          </a:p>
        </p:txBody>
      </p:sp>
      <p:sp>
        <p:nvSpPr>
          <p:cNvPr id="16" name="Text 14"/>
          <p:cNvSpPr txBox="1"/>
          <p:nvPr/>
        </p:nvSpPr>
        <p:spPr>
          <a:xfrm>
            <a:off x="5212080" y="4407408"/>
            <a:ext cx="3474720" cy="365760"/>
          </a:xfrm>
          <a:prstGeom prst="rect">
            <a:avLst/>
          </a:prstGeom>
          <a:noFill/>
          <a:ln/>
        </p:spPr>
        <p:txBody>
          <a:bodyPr wrap="square" lIns="0" tIns="0" rIns="0" bIns="0" rtlCol="0" anchor="ctr"/>
          <a:lstStyle/>
          <a:p>
            <a:pPr marL="0" indent="0">
              <a:buNone/>
            </a:pPr>
            <a:r>
              <a:rPr lang="en-US" sz="1000" i="1" dirty="0">
                <a:solidFill>
                  <a:srgbClr val="66727A"/>
                </a:solidFill>
              </a:rPr>
              <a:t>Schematic of test 4 (not a figure in the journal).</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Industrially Useful Microbes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9 · PDF p13 · Journal p50</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26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Aim</a:t>
            </a:r>
            <a:endParaRPr lang="en-US" sz="1400" dirty="0"/>
          </a:p>
          <a:p>
            <a:pPr marL="0" indent="0">
              <a:spcAft>
                <a:spcPts val="400"/>
              </a:spcAft>
              <a:buNone/>
            </a:pPr>
            <a:r>
              <a:rPr lang="en-US" sz="1400" dirty="0">
                <a:solidFill>
                  <a:srgbClr val="222B33"/>
                </a:solidFill>
              </a:rPr>
              <a:t>To study the characteristics of microbes that are industrially useful.</a:t>
            </a:r>
            <a:endParaRPr lang="en-US" sz="1400" dirty="0"/>
          </a:p>
          <a:p>
            <a:pPr marL="0" indent="0">
              <a:buNone/>
            </a:pPr>
            <a:r>
              <a:rPr lang="en-US" sz="1400" b="1" dirty="0">
                <a:solidFill>
                  <a:srgbClr val="C2185B"/>
                </a:solidFill>
              </a:rPr>
              <a:t>Apparatus</a:t>
            </a:r>
            <a:endParaRPr lang="en-US" sz="1400" dirty="0"/>
          </a:p>
          <a:p>
            <a:pPr marL="0" indent="0">
              <a:spcAft>
                <a:spcPts val="400"/>
              </a:spcAft>
              <a:buNone/>
            </a:pPr>
            <a:r>
              <a:rPr lang="en-US" sz="1400" dirty="0">
                <a:solidFill>
                  <a:srgbClr val="222B33"/>
                </a:solidFill>
              </a:rPr>
              <a:t>Compound microscope and permanent slides of: streptococcus thermophilis, lactobacillus acidophilus, saccharomyces serevisiae, acetobacter, aspergillus oryzae.</a:t>
            </a:r>
            <a:endParaRPr lang="en-US" sz="1400" dirty="0"/>
          </a:p>
          <a:p>
            <a:pPr marL="0" indent="0">
              <a:buNone/>
            </a:pPr>
            <a:r>
              <a:rPr lang="en-US" sz="1400" b="1" dirty="0">
                <a:solidFill>
                  <a:srgbClr val="C2185B"/>
                </a:solidFill>
              </a:rPr>
              <a:t>Procedure</a:t>
            </a:r>
            <a:endParaRPr lang="en-US" sz="1400" dirty="0"/>
          </a:p>
          <a:p>
            <a:pPr marL="342900" indent="-342900">
              <a:spcAft>
                <a:spcPts val="200"/>
              </a:spcAft>
              <a:buSzPct val="100000"/>
              <a:buFont typeface="+mj-lt"/>
              <a:buAutoNum type="arabicPeriod"/>
            </a:pPr>
            <a:r>
              <a:rPr lang="en-US" sz="1400" dirty="0">
                <a:solidFill>
                  <a:srgbClr val="222B33"/>
                </a:solidFill>
              </a:rPr>
              <a:t>Select any four permanent slides, observe under compound microscope and note characteristics.</a:t>
            </a:r>
            <a:endParaRPr lang="en-US" sz="1400" dirty="0"/>
          </a:p>
          <a:p>
            <a:pPr marL="342900" indent="-342900">
              <a:spcAft>
                <a:spcPts val="200"/>
              </a:spcAft>
              <a:buSzPct val="100000"/>
              <a:buFont typeface="+mj-lt"/>
              <a:buAutoNum type="arabicPeriod"/>
            </a:pPr>
            <a:r>
              <a:rPr lang="en-US" sz="1400" dirty="0">
                <a:solidFill>
                  <a:srgbClr val="222B33"/>
                </a:solidFill>
              </a:rPr>
              <a:t>Find out industrial application / use of each.</a:t>
            </a:r>
            <a:endParaRPr lang="en-US" sz="1400" dirty="0"/>
          </a:p>
          <a:p>
            <a:pPr marL="0" indent="0">
              <a:buNone/>
            </a:pPr>
            <a:r>
              <a:rPr lang="en-US" sz="1400" b="1" dirty="0">
                <a:solidFill>
                  <a:srgbClr val="C2185B"/>
                </a:solidFill>
              </a:rPr>
              <a:t>Observation table</a:t>
            </a:r>
            <a:endParaRPr lang="en-US" sz="1400" dirty="0"/>
          </a:p>
          <a:p>
            <a:pPr marL="0" indent="0">
              <a:spcAft>
                <a:spcPts val="400"/>
              </a:spcAft>
              <a:buNone/>
            </a:pPr>
            <a:r>
              <a:rPr lang="en-US" sz="1400" dirty="0">
                <a:solidFill>
                  <a:srgbClr val="222B33"/>
                </a:solidFill>
              </a:rPr>
              <a:t>Sr. No, Name of the microbe, Type, Characteristics: 5 blank rows in the journal.</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microbes figure from the journal"/>
          <p:cNvPicPr>
            <a:picLocks noChangeAspect="1"/>
          </p:cNvPicPr>
          <p:nvPr/>
        </p:nvPicPr>
        <p:blipFill>
          <a:blip r:embed="rId3"/>
          <a:stretch>
            <a:fillRect/>
          </a:stretch>
        </p:blipFill>
        <p:spPr>
          <a:xfrm>
            <a:off x="5212080" y="1893151"/>
            <a:ext cx="3291840" cy="1700099"/>
          </a:xfrm>
          <a:prstGeom prst="rect">
            <a:avLst/>
          </a:prstGeom>
        </p:spPr>
      </p:pic>
      <p:sp>
        <p:nvSpPr>
          <p:cNvPr id="9"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Left to right: streptococcus, lactobacillus, aspergillus; below: acetobacter, saccharomyces.</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Industrially Useful Microbes: Observation Table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9 · PDF p13 · Journal p50</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27 / 38</a:t>
            </a:r>
            <a:endParaRPr lang="en-US" sz="1000" dirty="0"/>
          </a:p>
        </p:txBody>
      </p:sp>
      <p:sp>
        <p:nvSpPr>
          <p:cNvPr id="6" name="Text 4"/>
          <p:cNvSpPr txBox="1"/>
          <p:nvPr/>
        </p:nvSpPr>
        <p:spPr>
          <a:xfrm>
            <a:off x="457200" y="1051560"/>
            <a:ext cx="8229600" cy="822960"/>
          </a:xfrm>
          <a:prstGeom prst="rect">
            <a:avLst/>
          </a:prstGeom>
          <a:noFill/>
          <a:ln/>
        </p:spPr>
        <p:txBody>
          <a:bodyPr wrap="square" lIns="0" tIns="0" rIns="0" bIns="0" rtlCol="0" anchor="t">
            <a:normAutofit/>
          </a:bodyPr>
          <a:lstStyle/>
          <a:p>
            <a:pPr marL="0" indent="0">
              <a:buNone/>
            </a:pPr>
            <a:r>
              <a:rPr lang="en-US" sz="1300" dirty="0">
                <a:solidFill>
                  <a:srgbClr val="222B33"/>
                </a:solidFill>
              </a:rPr>
              <a:t>Sr. No, Name of the microbe, Type, Characteristics (blank in journal; suggested entries for the five listed microbes).</a:t>
            </a:r>
            <a:endParaRPr lang="en-US" sz="13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965960"/>
          <a:ext cx="8229600" cy="914400"/>
        </p:xfrm>
        <a:graphic>
          <a:graphicData uri="http://schemas.openxmlformats.org/drawingml/2006/table">
            <a:tbl>
              <a:tblPr/>
              <a:tblGrid>
                <a:gridCol w="73152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3200400">
                  <a:extLst>
                    <a:ext uri="{9D8B030D-6E8A-4147-A177-3AD203B41FA5}">
                      <a16:colId xmlns:a16="http://schemas.microsoft.com/office/drawing/2014/main" val="20003"/>
                    </a:ext>
                  </a:extLst>
                </a:gridCol>
              </a:tblGrid>
              <a:tr h="457200">
                <a:tc>
                  <a:txBody>
                    <a:bodyPr/>
                    <a:lstStyle/>
                    <a:p>
                      <a:pPr marL="0" indent="0" algn="ctr">
                        <a:buNone/>
                      </a:pPr>
                      <a:r>
                        <a:rPr lang="en-US" sz="1300" b="1" dirty="0">
                          <a:solidFill>
                            <a:srgbClr val="FFFFFF"/>
                          </a:solidFill>
                        </a:rPr>
                        <a:t>Sr. No</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300" b="1" dirty="0">
                          <a:solidFill>
                            <a:srgbClr val="FFFFFF"/>
                          </a:solidFill>
                        </a:rPr>
                        <a:t>Name of the microbe</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300" b="1" dirty="0">
                          <a:solidFill>
                            <a:srgbClr val="FFFFFF"/>
                          </a:solidFill>
                        </a:rPr>
                        <a:t>Type</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300" b="1" dirty="0">
                          <a:solidFill>
                            <a:srgbClr val="FFFFFF"/>
                          </a:solidFill>
                        </a:rPr>
                        <a:t>Characteristics and use</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457200">
                <a:tc>
                  <a:txBody>
                    <a:bodyPr/>
                    <a:lstStyle/>
                    <a:p>
                      <a:pPr marL="0" indent="0">
                        <a:buNone/>
                      </a:pPr>
                      <a:r>
                        <a:rPr lang="en-US" sz="1300" dirty="0">
                          <a:solidFill>
                            <a:srgbClr val="222B33"/>
                          </a:solidFill>
                        </a:rPr>
                        <a:t>1</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300" b="1" dirty="0">
                          <a:solidFill>
                            <a:srgbClr val="2E7D5B"/>
                          </a:solidFill>
                        </a:rPr>
                        <a:t>Streptococcus thermophilus</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Bacterium (round)</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Makes curd and yoghurt from milk</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300" dirty="0">
                          <a:solidFill>
                            <a:srgbClr val="222B33"/>
                          </a:solidFill>
                        </a:rPr>
                        <a:t>2</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300" b="1" dirty="0">
                          <a:solidFill>
                            <a:srgbClr val="2E7D5B"/>
                          </a:solidFill>
                        </a:rPr>
                        <a:t>Lactobacillus acidophilus</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Bacterium (rod-shaped)</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Lactic acid fermentation; curd</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300" dirty="0">
                          <a:solidFill>
                            <a:srgbClr val="222B33"/>
                          </a:solidFill>
                        </a:rPr>
                        <a:t>3</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300" b="1" dirty="0">
                          <a:solidFill>
                            <a:srgbClr val="2E7D5B"/>
                          </a:solidFill>
                        </a:rPr>
                        <a:t>Saccharomyces cerevisiae</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Yeast (fungus)</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Oval budding cells; bread and alcohol</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300" dirty="0">
                          <a:solidFill>
                            <a:srgbClr val="222B33"/>
                          </a:solidFill>
                        </a:rPr>
                        <a:t>4</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300" b="1" dirty="0">
                          <a:solidFill>
                            <a:srgbClr val="2E7D5B"/>
                          </a:solidFill>
                        </a:rPr>
                        <a:t>Acetobacter</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Bacterium (rod-shaped)</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Makes vinegar from alcohol</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marL="0" indent="0">
                        <a:buNone/>
                      </a:pPr>
                      <a:r>
                        <a:rPr lang="en-US" sz="1300" dirty="0">
                          <a:solidFill>
                            <a:srgbClr val="222B33"/>
                          </a:solidFill>
                        </a:rPr>
                        <a:t>5</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300" b="1" dirty="0">
                          <a:solidFill>
                            <a:srgbClr val="2E7D5B"/>
                          </a:solidFill>
                        </a:rPr>
                        <a:t>Aspergillus oryzae</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Fungus (mould)</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r>
                        <a:rPr lang="en-US" sz="1300" b="1" dirty="0">
                          <a:solidFill>
                            <a:srgbClr val="2E7D5B"/>
                          </a:solidFill>
                        </a:rPr>
                        <a:t>Fermentation; makes enzymes</a:t>
                      </a:r>
                      <a:endParaRPr lang="en-US" sz="13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Biofertilizers: Azolla and Anabaena</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10 · PDF p14 · Journal p52</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28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Azolla</a:t>
            </a:r>
            <a:endParaRPr lang="en-US" sz="1400" dirty="0"/>
          </a:p>
          <a:p>
            <a:pPr marL="0" indent="0">
              <a:spcAft>
                <a:spcPts val="400"/>
              </a:spcAft>
              <a:buNone/>
            </a:pPr>
            <a:r>
              <a:rPr lang="en-US" sz="1400" dirty="0">
                <a:solidFill>
                  <a:srgbClr val="222B33"/>
                </a:solidFill>
              </a:rPr>
              <a:t>Kingdom Plantae · Division Pteridophyta · Example Azolla</a:t>
            </a:r>
            <a:endParaRPr lang="en-US" sz="1400" dirty="0"/>
          </a:p>
          <a:p>
            <a:pPr marL="342900" indent="-342900">
              <a:spcAft>
                <a:spcPts val="200"/>
              </a:spcAft>
              <a:buSzPct val="100000"/>
              <a:buChar char="•"/>
            </a:pPr>
            <a:r>
              <a:rPr lang="en-US" sz="1400" dirty="0">
                <a:solidFill>
                  <a:srgbClr val="222B33"/>
                </a:solidFill>
              </a:rPr>
              <a:t>Floats on steady water such as ponds and lakes</a:t>
            </a:r>
            <a:endParaRPr lang="en-US" sz="1400" dirty="0"/>
          </a:p>
          <a:p>
            <a:pPr marL="342900" indent="-342900">
              <a:spcAft>
                <a:spcPts val="200"/>
              </a:spcAft>
              <a:buSzPct val="100000"/>
              <a:buChar char="•"/>
            </a:pPr>
            <a:r>
              <a:rPr lang="en-US" sz="1400" dirty="0">
                <a:solidFill>
                  <a:srgbClr val="222B33"/>
                </a:solidFill>
              </a:rPr>
              <a:t>2.5 cm long triangular leaves with soft bristles: velvety layer</a:t>
            </a:r>
            <a:endParaRPr lang="en-US" sz="1400" dirty="0"/>
          </a:p>
          <a:p>
            <a:pPr marL="342900" indent="-342900">
              <a:spcAft>
                <a:spcPts val="200"/>
              </a:spcAft>
              <a:buSzPct val="100000"/>
              <a:buChar char="•"/>
            </a:pPr>
            <a:r>
              <a:rPr lang="en-US" sz="1400" dirty="0">
                <a:solidFill>
                  <a:srgbClr val="222B33"/>
                </a:solidFill>
              </a:rPr>
              <a:t>Destroys worms in water (wormicide nature)</a:t>
            </a:r>
            <a:endParaRPr lang="en-US" sz="1400" dirty="0"/>
          </a:p>
          <a:p>
            <a:pPr marL="342900" indent="-342900">
              <a:spcAft>
                <a:spcPts val="200"/>
              </a:spcAft>
              <a:buSzPct val="100000"/>
              <a:buChar char="•"/>
            </a:pPr>
            <a:r>
              <a:rPr lang="en-US" sz="1400" dirty="0">
                <a:solidFill>
                  <a:srgbClr val="222B33"/>
                </a:solidFill>
              </a:rPr>
              <a:t>Cyanobacterium Anabaena azolli in leaves fixes atmospheric nitrogen</a:t>
            </a:r>
            <a:endParaRPr lang="en-US" sz="1400" dirty="0"/>
          </a:p>
          <a:p>
            <a:pPr marL="0" indent="0">
              <a:buNone/>
            </a:pPr>
            <a:r>
              <a:rPr lang="en-US" sz="1400" b="1" dirty="0">
                <a:solidFill>
                  <a:srgbClr val="C2185B"/>
                </a:solidFill>
              </a:rPr>
              <a:t>Anabaena</a:t>
            </a:r>
            <a:endParaRPr lang="en-US" sz="1400" dirty="0"/>
          </a:p>
          <a:p>
            <a:pPr marL="0" indent="0">
              <a:spcAft>
                <a:spcPts val="400"/>
              </a:spcAft>
              <a:buNone/>
            </a:pPr>
            <a:r>
              <a:rPr lang="en-US" sz="1400" dirty="0">
                <a:solidFill>
                  <a:srgbClr val="222B33"/>
                </a:solidFill>
              </a:rPr>
              <a:t>Kingdom Bacteria · Division Cyanobacteria · Example Anabaena</a:t>
            </a:r>
            <a:endParaRPr lang="en-US" sz="1400" dirty="0"/>
          </a:p>
          <a:p>
            <a:pPr marL="342900" indent="-342900">
              <a:spcAft>
                <a:spcPts val="200"/>
              </a:spcAft>
              <a:buSzPct val="100000"/>
              <a:buChar char="•"/>
            </a:pPr>
            <a:r>
              <a:rPr lang="en-US" sz="1400" dirty="0">
                <a:solidFill>
                  <a:srgbClr val="222B33"/>
                </a:solidFill>
              </a:rPr>
              <a:t>Filamentous bacteria living symbiotically with azolla, the mosquito fern</a:t>
            </a:r>
            <a:endParaRPr lang="en-US" sz="1400" dirty="0"/>
          </a:p>
          <a:p>
            <a:pPr marL="342900" indent="-342900">
              <a:spcAft>
                <a:spcPts val="200"/>
              </a:spcAft>
              <a:buSzPct val="100000"/>
              <a:buChar char="•"/>
            </a:pPr>
            <a:r>
              <a:rPr lang="en-US" sz="1400" dirty="0">
                <a:solidFill>
                  <a:srgbClr val="222B33"/>
                </a:solidFill>
              </a:rPr>
              <a:t>Fix atmospheric nitrogen; found in paddy fields as natural fertilizer</a:t>
            </a:r>
            <a:endParaRPr lang="en-US" sz="1400" dirty="0"/>
          </a:p>
          <a:p>
            <a:pPr marL="342900" indent="-342900">
              <a:spcAft>
                <a:spcPts val="200"/>
              </a:spcAft>
              <a:buSzPct val="100000"/>
              <a:buChar char="•"/>
            </a:pPr>
            <a:r>
              <a:rPr lang="en-US" sz="1400" dirty="0">
                <a:solidFill>
                  <a:srgbClr val="222B33"/>
                </a:solidFill>
              </a:rPr>
              <a:t>Animals stay away: neurotoxins harm nervous system</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azolla figure from the journal"/>
          <p:cNvPicPr>
            <a:picLocks noChangeAspect="1"/>
          </p:cNvPicPr>
          <p:nvPr/>
        </p:nvPicPr>
        <p:blipFill>
          <a:blip r:embed="rId3"/>
          <a:stretch>
            <a:fillRect/>
          </a:stretch>
        </p:blipFill>
        <p:spPr>
          <a:xfrm>
            <a:off x="5212080" y="1371477"/>
            <a:ext cx="3291840" cy="1188966"/>
          </a:xfrm>
          <a:prstGeom prst="rect">
            <a:avLst/>
          </a:prstGeom>
        </p:spPr>
      </p:pic>
      <p:pic>
        <p:nvPicPr>
          <p:cNvPr id="9" name="Image 1" descr="anabaena figure from the journal"/>
          <p:cNvPicPr>
            <a:picLocks noChangeAspect="1"/>
          </p:cNvPicPr>
          <p:nvPr/>
        </p:nvPicPr>
        <p:blipFill>
          <a:blip r:embed="rId4"/>
          <a:stretch>
            <a:fillRect/>
          </a:stretch>
        </p:blipFill>
        <p:spPr>
          <a:xfrm>
            <a:off x="5533356" y="2788920"/>
            <a:ext cx="2649289" cy="1463040"/>
          </a:xfrm>
          <a:prstGeom prst="rect">
            <a:avLst/>
          </a:prstGeom>
        </p:spPr>
      </p:pic>
      <p:sp>
        <p:nvSpPr>
          <p:cNvPr id="10"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Aim: study biofertilizers Azolla, Anabaena, Azotobacter, Nostoc (aim line is blurred: verify). Procedure: observe specimens, label diagrams.</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Biofertilizers: Azotobacter and Nostoc</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10 · PDF p14 to p15 · Journal p52</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29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Azotobacter</a:t>
            </a:r>
            <a:endParaRPr lang="en-US" sz="1400" dirty="0"/>
          </a:p>
          <a:p>
            <a:pPr marL="0" indent="0">
              <a:spcAft>
                <a:spcPts val="400"/>
              </a:spcAft>
              <a:buNone/>
            </a:pPr>
            <a:r>
              <a:rPr lang="en-US" sz="1400" dirty="0">
                <a:solidFill>
                  <a:srgbClr val="222B33"/>
                </a:solidFill>
              </a:rPr>
              <a:t>Kingdom Bacteria · Division Proteobacteria</a:t>
            </a:r>
            <a:endParaRPr lang="en-US" sz="1400" dirty="0"/>
          </a:p>
          <a:p>
            <a:pPr marL="342900" indent="-342900">
              <a:spcAft>
                <a:spcPts val="200"/>
              </a:spcAft>
              <a:buSzPct val="100000"/>
              <a:buChar char="•"/>
            </a:pPr>
            <a:r>
              <a:rPr lang="en-US" sz="1400" dirty="0">
                <a:solidFill>
                  <a:srgbClr val="222B33"/>
                </a:solidFill>
              </a:rPr>
              <a:t>Round or oval, diameter 1 to 2 micrometer</a:t>
            </a:r>
            <a:endParaRPr lang="en-US" sz="1400" dirty="0"/>
          </a:p>
          <a:p>
            <a:pPr marL="342900" indent="-342900">
              <a:spcAft>
                <a:spcPts val="200"/>
              </a:spcAft>
              <a:buSzPct val="100000"/>
              <a:buChar char="•"/>
            </a:pPr>
            <a:r>
              <a:rPr lang="en-US" sz="1400" dirty="0">
                <a:solidFill>
                  <a:srgbClr val="222B33"/>
                </a:solidFill>
              </a:rPr>
              <a:t>Creates a hard crust around itself; lives independently in soil</a:t>
            </a:r>
            <a:endParaRPr lang="en-US" sz="1400" dirty="0"/>
          </a:p>
          <a:p>
            <a:pPr marL="342900" indent="-342900">
              <a:spcAft>
                <a:spcPts val="200"/>
              </a:spcAft>
              <a:buSzPct val="100000"/>
              <a:buChar char="•"/>
            </a:pPr>
            <a:r>
              <a:rPr lang="en-US" sz="1400" dirty="0">
                <a:solidFill>
                  <a:srgbClr val="222B33"/>
                </a:solidFill>
              </a:rPr>
              <a:t>Fixes atmospheric nitrogen</a:t>
            </a:r>
            <a:endParaRPr lang="en-US" sz="1400" dirty="0"/>
          </a:p>
          <a:p>
            <a:pPr marL="0" indent="0">
              <a:buNone/>
            </a:pPr>
            <a:r>
              <a:rPr lang="en-US" sz="1400" b="1" dirty="0">
                <a:solidFill>
                  <a:srgbClr val="C2185B"/>
                </a:solidFill>
              </a:rPr>
              <a:t>Nostoc</a:t>
            </a:r>
            <a:endParaRPr lang="en-US" sz="1400" dirty="0"/>
          </a:p>
          <a:p>
            <a:pPr marL="0" indent="0">
              <a:spcAft>
                <a:spcPts val="400"/>
              </a:spcAft>
              <a:buNone/>
            </a:pPr>
            <a:r>
              <a:rPr lang="en-US" sz="1400" dirty="0">
                <a:solidFill>
                  <a:srgbClr val="222B33"/>
                </a:solidFill>
              </a:rPr>
              <a:t>Kingdom Bacteria · Division Cyanobacteria</a:t>
            </a:r>
            <a:endParaRPr lang="en-US" sz="1400" dirty="0"/>
          </a:p>
          <a:p>
            <a:pPr marL="342900" indent="-342900">
              <a:spcAft>
                <a:spcPts val="200"/>
              </a:spcAft>
              <a:buSzPct val="100000"/>
              <a:buChar char="•"/>
            </a:pPr>
            <a:r>
              <a:rPr lang="en-US" sz="1400" dirty="0">
                <a:solidFill>
                  <a:srgbClr val="222B33"/>
                </a:solidFill>
              </a:rPr>
              <a:t>Strings embedded in gelatinous covering</a:t>
            </a:r>
            <a:endParaRPr lang="en-US" sz="1400" dirty="0"/>
          </a:p>
          <a:p>
            <a:pPr marL="342900" indent="-342900">
              <a:spcAft>
                <a:spcPts val="200"/>
              </a:spcAft>
              <a:buSzPct val="100000"/>
              <a:buChar char="•"/>
            </a:pPr>
            <a:r>
              <a:rPr lang="en-US" sz="1400" dirty="0">
                <a:solidFill>
                  <a:srgbClr val="222B33"/>
                </a:solidFill>
              </a:rPr>
              <a:t>Found in soil, wet rocks, bottoms of water reservoirs</a:t>
            </a:r>
            <a:endParaRPr lang="en-US" sz="1400" dirty="0"/>
          </a:p>
          <a:p>
            <a:pPr marL="342900" indent="-342900">
              <a:spcAft>
                <a:spcPts val="200"/>
              </a:spcAft>
              <a:buSzPct val="100000"/>
              <a:buChar char="•"/>
            </a:pPr>
            <a:r>
              <a:rPr lang="en-US" sz="1400" dirty="0">
                <a:solidFill>
                  <a:srgbClr val="222B33"/>
                </a:solidFill>
              </a:rPr>
              <a:t>Independent or symbiotic; supplies nitrogen to host</a:t>
            </a:r>
            <a:endParaRPr lang="en-US" sz="1400" dirty="0"/>
          </a:p>
          <a:p>
            <a:pPr marL="342900" indent="-342900">
              <a:spcAft>
                <a:spcPts val="200"/>
              </a:spcAft>
              <a:buSzPct val="100000"/>
              <a:buChar char="•"/>
            </a:pPr>
            <a:r>
              <a:rPr lang="en-US" sz="1400" dirty="0">
                <a:solidFill>
                  <a:srgbClr val="222B33"/>
                </a:solidFill>
              </a:rPr>
              <a:t>Autotrophic (chlorophyll); used as food, rich in vitamins and proteins</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pic>
        <p:nvPicPr>
          <p:cNvPr id="8" name="Image 0" descr="azotobacter figure from the journal"/>
          <p:cNvPicPr>
            <a:picLocks noChangeAspect="1"/>
          </p:cNvPicPr>
          <p:nvPr/>
        </p:nvPicPr>
        <p:blipFill>
          <a:blip r:embed="rId3"/>
          <a:stretch>
            <a:fillRect/>
          </a:stretch>
        </p:blipFill>
        <p:spPr>
          <a:xfrm>
            <a:off x="6094396" y="1234440"/>
            <a:ext cx="1527208" cy="1463040"/>
          </a:xfrm>
          <a:prstGeom prst="rect">
            <a:avLst/>
          </a:prstGeom>
        </p:spPr>
      </p:pic>
      <p:pic>
        <p:nvPicPr>
          <p:cNvPr id="9" name="Image 1" descr="nostoc figure from the journal"/>
          <p:cNvPicPr>
            <a:picLocks noChangeAspect="1"/>
          </p:cNvPicPr>
          <p:nvPr/>
        </p:nvPicPr>
        <p:blipFill>
          <a:blip r:embed="rId4"/>
          <a:stretch>
            <a:fillRect/>
          </a:stretch>
        </p:blipFill>
        <p:spPr>
          <a:xfrm>
            <a:off x="5749500" y="2788920"/>
            <a:ext cx="2216999" cy="1463040"/>
          </a:xfrm>
          <a:prstGeom prst="rect">
            <a:avLst/>
          </a:prstGeom>
        </p:spPr>
      </p:pic>
      <p:sp>
        <p:nvSpPr>
          <p:cNvPr id="10" name="Text 6"/>
          <p:cNvSpPr txBox="1"/>
          <p:nvPr/>
        </p:nvSpPr>
        <p:spPr>
          <a:xfrm>
            <a:off x="5120640" y="4407408"/>
            <a:ext cx="3566160" cy="365760"/>
          </a:xfrm>
          <a:prstGeom prst="rect">
            <a:avLst/>
          </a:prstGeom>
          <a:noFill/>
          <a:ln/>
        </p:spPr>
        <p:txBody>
          <a:bodyPr wrap="square" lIns="0" tIns="0" rIns="0" bIns="0" rtlCol="0" anchor="ctr"/>
          <a:lstStyle/>
          <a:p>
            <a:pPr marL="0" indent="0">
              <a:buNone/>
            </a:pPr>
            <a:r>
              <a:rPr lang="en-US" sz="1000" i="1" dirty="0">
                <a:solidFill>
                  <a:srgbClr val="66727A"/>
                </a:solidFill>
              </a:rPr>
              <a:t>Conclusion (journal): Anabaena in azolla works as a biofertilizer; Azotobacter fixes nitrogen in soil; Nostoc can photosynthesize.</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Biofertilizers: Multiple Choice Questions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10 · PDF p15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30 / 38</a:t>
            </a:r>
            <a:endParaRPr lang="en-US" sz="1000" dirty="0"/>
          </a:p>
        </p:txBody>
      </p:sp>
      <p:sp>
        <p:nvSpPr>
          <p:cNvPr id="6" name="Text 4"/>
          <p:cNvSpPr txBox="1"/>
          <p:nvPr/>
        </p:nvSpPr>
        <p:spPr>
          <a:xfrm>
            <a:off x="45720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1. The wormicide character of ... destroys worms in water.</a:t>
            </a:r>
            <a:endParaRPr lang="en-US" sz="1500" dirty="0"/>
          </a:p>
          <a:p>
            <a:pPr marL="0" indent="0">
              <a:spcAft>
                <a:spcPts val="700"/>
              </a:spcAft>
              <a:buNone/>
            </a:pPr>
            <a:r>
              <a:rPr lang="en-US" sz="1500" dirty="0">
                <a:solidFill>
                  <a:srgbClr val="1E6FA8"/>
                </a:solidFill>
              </a:rPr>
              <a:t>a. azatobacter   b. azolla   c. nostoc   d. none of these</a:t>
            </a:r>
            <a:endParaRPr lang="en-US" sz="1500" dirty="0"/>
          </a:p>
          <a:p>
            <a:pPr marL="0" indent="0">
              <a:buNone/>
            </a:pPr>
            <a:r>
              <a:rPr lang="en-US" sz="1500" b="1" dirty="0">
                <a:solidFill>
                  <a:srgbClr val="222B33"/>
                </a:solidFill>
              </a:rPr>
              <a:t>2. Nostoc is used as food because it has abundant ... and ...</a:t>
            </a:r>
            <a:endParaRPr lang="en-US" sz="1500" dirty="0"/>
          </a:p>
          <a:p>
            <a:pPr marL="0" indent="0">
              <a:spcAft>
                <a:spcPts val="700"/>
              </a:spcAft>
              <a:buNone/>
            </a:pPr>
            <a:r>
              <a:rPr lang="en-US" sz="1500" dirty="0">
                <a:solidFill>
                  <a:srgbClr val="1E6FA8"/>
                </a:solidFill>
              </a:rPr>
              <a:t>a. proteins and vitamin C   b. carbohydrates and lipids   c. water and vitamin D   d. carbohydrates and proteins</a:t>
            </a:r>
            <a:endParaRPr lang="en-US" sz="1500" dirty="0"/>
          </a:p>
          <a:p>
            <a:pPr marL="0" indent="0">
              <a:buNone/>
            </a:pPr>
            <a:r>
              <a:rPr lang="en-US" sz="1500" b="1" dirty="0">
                <a:solidFill>
                  <a:srgbClr val="222B33"/>
                </a:solidFill>
              </a:rPr>
              <a:t>3. The bacteria ... supply natural manure to paddy fields.</a:t>
            </a:r>
            <a:endParaRPr lang="en-US" sz="1500" dirty="0"/>
          </a:p>
          <a:p>
            <a:pPr marL="0" indent="0">
              <a:spcAft>
                <a:spcPts val="700"/>
              </a:spcAft>
              <a:buNone/>
            </a:pPr>
            <a:r>
              <a:rPr lang="en-US" sz="1500" dirty="0">
                <a:solidFill>
                  <a:srgbClr val="1E6FA8"/>
                </a:solidFill>
              </a:rPr>
              <a:t>a. azolla   b. anabaena   c. azatobater   d. nostoc</a:t>
            </a:r>
            <a:endParaRPr lang="en-US" sz="1500" dirty="0"/>
          </a:p>
        </p:txBody>
      </p:sp>
      <p:sp>
        <p:nvSpPr>
          <p:cNvPr id="7" name="Text 5"/>
          <p:cNvSpPr txBox="1"/>
          <p:nvPr/>
        </p:nvSpPr>
        <p:spPr>
          <a:xfrm>
            <a:off x="466344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4. Which of the following bacteria can perform photosynthesis?</a:t>
            </a:r>
            <a:endParaRPr lang="en-US" sz="1500" dirty="0"/>
          </a:p>
          <a:p>
            <a:pPr marL="0" indent="0">
              <a:spcAft>
                <a:spcPts val="700"/>
              </a:spcAft>
              <a:buNone/>
            </a:pPr>
            <a:r>
              <a:rPr lang="en-US" sz="1500" dirty="0">
                <a:solidFill>
                  <a:srgbClr val="1E6FA8"/>
                </a:solidFill>
              </a:rPr>
              <a:t>a. anabaena   b. azatobacter   c. nostoc   d. none of these</a:t>
            </a:r>
            <a:endParaRPr lang="en-US" sz="1500" dirty="0"/>
          </a:p>
          <a:p>
            <a:pPr marL="0" indent="0">
              <a:buNone/>
            </a:pPr>
            <a:r>
              <a:rPr lang="en-US" sz="1500" b="1" dirty="0">
                <a:solidFill>
                  <a:srgbClr val="222B33"/>
                </a:solidFill>
              </a:rPr>
              <a:t>5. Nitrogen fixing bacteria anabaena are found in the plant ...</a:t>
            </a:r>
            <a:endParaRPr lang="en-US" sz="1500" dirty="0"/>
          </a:p>
          <a:p>
            <a:pPr marL="0" indent="0">
              <a:spcAft>
                <a:spcPts val="700"/>
              </a:spcAft>
              <a:buNone/>
            </a:pPr>
            <a:r>
              <a:rPr lang="en-US" sz="1500" dirty="0">
                <a:solidFill>
                  <a:srgbClr val="1E6FA8"/>
                </a:solidFill>
              </a:rPr>
              <a:t>a. anabaena   b. pistia   c. salvinia   d. marselia</a:t>
            </a:r>
            <a:endParaRPr lang="en-US" sz="1500" dirty="0"/>
          </a:p>
        </p:txBody>
      </p:sp>
      <p:sp>
        <p:nvSpPr>
          <p:cNvPr id="8" name="Text 6"/>
          <p:cNvSpPr txBox="1"/>
          <p:nvPr/>
        </p:nvSpPr>
        <p:spPr>
          <a:xfrm>
            <a:off x="457200" y="4617720"/>
            <a:ext cx="5486400" cy="201168"/>
          </a:xfrm>
          <a:prstGeom prst="rect">
            <a:avLst/>
          </a:prstGeom>
          <a:noFill/>
          <a:ln/>
        </p:spPr>
        <p:txBody>
          <a:bodyPr wrap="square" lIns="0" tIns="0" rIns="0" bIns="0" rtlCol="0" anchor="ctr"/>
          <a:lstStyle/>
          <a:p>
            <a:pPr marL="0" indent="0">
              <a:buNone/>
            </a:pPr>
            <a:r>
              <a:rPr lang="en-US" sz="1000" i="1" dirty="0">
                <a:solidFill>
                  <a:srgbClr val="66727A"/>
                </a:solidFill>
              </a:rPr>
              <a:t>MCQ answers are not given in the journal, so none are shown.</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Biofertilizers: Exercise</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10 · PDF p15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31 / 38</a:t>
            </a:r>
            <a:endParaRPr lang="en-US" sz="1000" dirty="0"/>
          </a:p>
        </p:txBody>
      </p:sp>
      <p:sp>
        <p:nvSpPr>
          <p:cNvPr id="6" name="Text 4"/>
          <p:cNvSpPr txBox="1"/>
          <p:nvPr/>
        </p:nvSpPr>
        <p:spPr>
          <a:xfrm>
            <a:off x="457200" y="1280160"/>
            <a:ext cx="8229600" cy="3383280"/>
          </a:xfrm>
          <a:prstGeom prst="rect">
            <a:avLst/>
          </a:prstGeom>
          <a:noFill/>
          <a:ln/>
        </p:spPr>
        <p:txBody>
          <a:bodyPr wrap="square" lIns="0" tIns="0" rIns="0" bIns="0" rtlCol="0" anchor="t">
            <a:normAutofit/>
          </a:bodyPr>
          <a:lstStyle/>
          <a:p>
            <a:pPr marL="0" indent="0">
              <a:buNone/>
            </a:pPr>
            <a:r>
              <a:rPr lang="en-US" sz="1600" b="1" dirty="0">
                <a:solidFill>
                  <a:srgbClr val="C2185B"/>
                </a:solidFill>
              </a:rPr>
              <a:t>Q1. Why do microbes play an important role in agricultural management?</a:t>
            </a:r>
            <a:endParaRPr lang="en-US" sz="1600" dirty="0"/>
          </a:p>
          <a:p>
            <a:pPr marL="0" indent="0">
              <a:spcAft>
                <a:spcPts val="1400"/>
              </a:spcAft>
              <a:buNone/>
            </a:pPr>
            <a:r>
              <a:rPr lang="en-US" sz="1600" dirty="0">
                <a:solidFill>
                  <a:srgbClr val="2E7D5B"/>
                </a:solidFill>
              </a:rPr>
              <a:t>Microbes such as Azolla with Anabaena, Azotobacter and Nostoc fix atmospheric nitrogen and enrich the soil. They work as natural biofertilizers, so less chemical fertilizer is needed and the soil stays fertile.</a:t>
            </a:r>
            <a:endParaRPr lang="en-US" sz="1600" dirty="0"/>
          </a:p>
        </p:txBody>
      </p:sp>
      <p:sp>
        <p:nvSpPr>
          <p:cNvPr id="7" name="Text 5"/>
          <p:cNvSpPr txBox="1"/>
          <p:nvPr/>
        </p:nvSpPr>
        <p:spPr>
          <a:xfrm>
            <a:off x="457200" y="4617720"/>
            <a:ext cx="6400800" cy="201168"/>
          </a:xfrm>
          <a:prstGeom prst="rect">
            <a:avLst/>
          </a:prstGeom>
          <a:noFill/>
          <a:ln/>
        </p:spPr>
        <p:txBody>
          <a:bodyPr wrap="square" lIns="0" tIns="0" rIns="0" bIns="0" rtlCol="0" anchor="ctr"/>
          <a:lstStyle/>
          <a:p>
            <a:pPr marL="0" indent="0">
              <a:buNone/>
            </a:pPr>
            <a:r>
              <a:rPr lang="en-US" sz="1000" i="1" dirty="0">
                <a:solidFill>
                  <a:srgbClr val="66727A"/>
                </a:solidFill>
              </a:rPr>
              <a:t>Answers in green are suggested; the journal leaves these lines blank.</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Disaster Management: Electrical Audit Survey Chart</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11 · PDF p16 · Journal p54</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32 / 38</a:t>
            </a:r>
            <a:endParaRPr lang="en-US" sz="1000" dirty="0"/>
          </a:p>
        </p:txBody>
      </p:sp>
      <p:sp>
        <p:nvSpPr>
          <p:cNvPr id="6" name="Text 4"/>
          <p:cNvSpPr txBox="1"/>
          <p:nvPr/>
        </p:nvSpPr>
        <p:spPr>
          <a:xfrm>
            <a:off x="457200" y="1051560"/>
            <a:ext cx="8229600" cy="320040"/>
          </a:xfrm>
          <a:prstGeom prst="rect">
            <a:avLst/>
          </a:prstGeom>
          <a:noFill/>
          <a:ln/>
        </p:spPr>
        <p:txBody>
          <a:bodyPr wrap="square" lIns="0" tIns="0" rIns="0" bIns="0" rtlCol="0" anchor="t">
            <a:normAutofit/>
          </a:bodyPr>
          <a:lstStyle/>
          <a:p>
            <a:pPr marL="0" indent="0">
              <a:buNone/>
            </a:pPr>
            <a:r>
              <a:rPr lang="en-US" sz="1200" dirty="0">
                <a:solidFill>
                  <a:srgbClr val="222B33"/>
                </a:solidFill>
              </a:rPr>
              <a:t>Aim: survey of our building regarding disaster management. Give one mark each to the proper answer; write total marks of each survey in conclusions.</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8229600" cy="914400"/>
        </p:xfrm>
        <a:graphic>
          <a:graphicData uri="http://schemas.openxmlformats.org/drawingml/2006/table">
            <a:tbl>
              <a:tblPr/>
              <a:tblGrid>
                <a:gridCol w="54864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tblGrid>
              <a:tr h="246888">
                <a:tc>
                  <a:txBody>
                    <a:bodyPr/>
                    <a:lstStyle/>
                    <a:p>
                      <a:pPr marL="0" indent="0" algn="ctr">
                        <a:buNone/>
                      </a:pPr>
                      <a:r>
                        <a:rPr lang="en-US" sz="1000" b="1" dirty="0">
                          <a:solidFill>
                            <a:srgbClr val="FFFFFF"/>
                          </a:solidFill>
                        </a:rPr>
                        <a:t>Sr.</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What to be audited?</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Observations Yes/No/Remark</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Marks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246888">
                <a:tc>
                  <a:txBody>
                    <a:bodyPr/>
                    <a:lstStyle/>
                    <a:p>
                      <a:pPr marL="0" indent="0">
                        <a:buNone/>
                      </a:pPr>
                      <a:r>
                        <a:rPr lang="en-US" sz="1000" dirty="0">
                          <a:solidFill>
                            <a:srgbClr val="222B33"/>
                          </a:solidFill>
                        </a:rPr>
                        <a:t>1</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 electric connection done by licensed electrician?</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buNone/>
                      </a:pPr>
                      <a:r>
                        <a:rPr lang="en-US" sz="1000" dirty="0">
                          <a:solidFill>
                            <a:srgbClr val="222B33"/>
                          </a:solidFill>
                        </a:rPr>
                        <a:t>2</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 earthing properly done?</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6888">
                <a:tc>
                  <a:txBody>
                    <a:bodyPr/>
                    <a:lstStyle/>
                    <a:p>
                      <a:pPr marL="0" indent="0">
                        <a:buNone/>
                      </a:pPr>
                      <a:r>
                        <a:rPr lang="en-US" sz="1000" dirty="0">
                          <a:solidFill>
                            <a:srgbClr val="222B33"/>
                          </a:solidFill>
                        </a:rPr>
                        <a:t>3</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 building provided with Lightening Arrester?</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buNone/>
                      </a:pPr>
                      <a:r>
                        <a:rPr lang="en-US" sz="1000" dirty="0">
                          <a:solidFill>
                            <a:srgbClr val="222B33"/>
                          </a:solidFill>
                        </a:rPr>
                        <a:t>4</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Are the electrical equipments I.S.I. marked?</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46888">
                <a:tc>
                  <a:txBody>
                    <a:bodyPr/>
                    <a:lstStyle/>
                    <a:p>
                      <a:pPr marL="0" indent="0">
                        <a:buNone/>
                      </a:pPr>
                      <a:r>
                        <a:rPr lang="en-US" sz="1000" dirty="0">
                          <a:solidFill>
                            <a:srgbClr val="222B33"/>
                          </a:solidFill>
                        </a:rPr>
                        <a:t>5</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Are the electrical wire joints open?</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buNone/>
                      </a:pPr>
                      <a:r>
                        <a:rPr lang="en-US" sz="1000" dirty="0">
                          <a:solidFill>
                            <a:srgbClr val="222B33"/>
                          </a:solidFill>
                        </a:rPr>
                        <a:t>6</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Do the wires have proper insulations?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46888">
                <a:tc>
                  <a:txBody>
                    <a:bodyPr/>
                    <a:lstStyle/>
                    <a:p>
                      <a:pPr marL="0" indent="0">
                        <a:buNone/>
                      </a:pPr>
                      <a:r>
                        <a:rPr lang="en-US" sz="1000" dirty="0">
                          <a:solidFill>
                            <a:srgbClr val="222B33"/>
                          </a:solidFill>
                        </a:rPr>
                        <a:t>7</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there regular checking of cables / wires around the building?</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46888">
                <a:tc>
                  <a:txBody>
                    <a:bodyPr/>
                    <a:lstStyle/>
                    <a:p>
                      <a:pPr marL="0" indent="0">
                        <a:buNone/>
                      </a:pPr>
                      <a:r>
                        <a:rPr lang="en-US" sz="1000" dirty="0">
                          <a:solidFill>
                            <a:srgbClr val="222B33"/>
                          </a:solidFill>
                        </a:rPr>
                        <a:t>8</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there any protective grid around electric pole?</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46888">
                <a:tc>
                  <a:txBody>
                    <a:bodyPr/>
                    <a:lstStyle/>
                    <a:p>
                      <a:pPr marL="0" indent="0">
                        <a:buNone/>
                      </a:pPr>
                      <a:r>
                        <a:rPr lang="en-US" sz="1000" dirty="0">
                          <a:solidFill>
                            <a:srgbClr val="222B33"/>
                          </a:solidFill>
                        </a:rPr>
                        <a:t>9</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Are buckets filled with sand kept ready to extinguish electrical fire?</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46888">
                <a:tc>
                  <a:txBody>
                    <a:bodyPr/>
                    <a:lstStyle/>
                    <a:p>
                      <a:pPr marL="0" indent="0">
                        <a:buNone/>
                      </a:pPr>
                      <a:r>
                        <a:rPr lang="en-US" sz="1000" dirty="0">
                          <a:solidFill>
                            <a:srgbClr val="222B33"/>
                          </a:solidFill>
                        </a:rPr>
                        <a:t>10</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Do the electric equipments have three pin sockets?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46888">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b="1" dirty="0">
                          <a:solidFill>
                            <a:srgbClr val="222B33"/>
                          </a:solidFill>
                        </a:rPr>
                        <a:t>Total Marks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pic>
        <p:nvPicPr>
          <p:cNvPr id="8" name="Image 0" descr="preencoded.png"/>
          <p:cNvPicPr>
            <a:picLocks noChangeAspect="1"/>
          </p:cNvPicPr>
          <p:nvPr/>
        </p:nvPicPr>
        <p:blipFill>
          <a:blip r:embed="rId3"/>
          <a:stretch>
            <a:fillRect/>
          </a:stretch>
        </p:blipFill>
        <p:spPr>
          <a:xfrm>
            <a:off x="8138160" y="749808"/>
            <a:ext cx="365760" cy="36576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Disaster Management: Construction Audit Survey Chart</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11 · PDF p16 to p17 · Journal p54 to p55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33 / 38</a:t>
            </a:r>
            <a:endParaRPr lang="en-US" sz="1000" dirty="0"/>
          </a:p>
        </p:txBody>
      </p:sp>
      <p:sp>
        <p:nvSpPr>
          <p:cNvPr id="6" name="Text 4"/>
          <p:cNvSpPr txBox="1"/>
          <p:nvPr/>
        </p:nvSpPr>
        <p:spPr>
          <a:xfrm>
            <a:off x="457200" y="1051560"/>
            <a:ext cx="8229600" cy="320040"/>
          </a:xfrm>
          <a:prstGeom prst="rect">
            <a:avLst/>
          </a:prstGeom>
          <a:noFill/>
          <a:ln/>
        </p:spPr>
        <p:txBody>
          <a:bodyPr wrap="square" lIns="0" tIns="0" rIns="0" bIns="0" rtlCol="0" anchor="t">
            <a:normAutofit/>
          </a:bodyPr>
          <a:lstStyle/>
          <a:p>
            <a:pPr marL="0" indent="0">
              <a:buNone/>
            </a:pPr>
            <a:r>
              <a:rPr lang="en-US" sz="1200" dirty="0">
                <a:solidFill>
                  <a:srgbClr val="222B33"/>
                </a:solidFill>
              </a:rPr>
              <a:t>Same marking rule: one mark each to the proper answer.</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8229600" cy="914400"/>
        </p:xfrm>
        <a:graphic>
          <a:graphicData uri="http://schemas.openxmlformats.org/drawingml/2006/table">
            <a:tbl>
              <a:tblPr/>
              <a:tblGrid>
                <a:gridCol w="54864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tblGrid>
              <a:tr h="246888">
                <a:tc>
                  <a:txBody>
                    <a:bodyPr/>
                    <a:lstStyle/>
                    <a:p>
                      <a:pPr marL="0" indent="0" algn="ctr">
                        <a:buNone/>
                      </a:pPr>
                      <a:r>
                        <a:rPr lang="en-US" sz="1000" b="1" dirty="0">
                          <a:solidFill>
                            <a:srgbClr val="FFFFFF"/>
                          </a:solidFill>
                        </a:rPr>
                        <a:t>Sr.</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What to be audited?</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Observations Yes/No/Remark</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Marks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246888">
                <a:tc>
                  <a:txBody>
                    <a:bodyPr/>
                    <a:lstStyle/>
                    <a:p>
                      <a:pPr marL="0" indent="0">
                        <a:buNone/>
                      </a:pPr>
                      <a:r>
                        <a:rPr lang="en-US" sz="1000" dirty="0">
                          <a:solidFill>
                            <a:srgbClr val="222B33"/>
                          </a:solidFill>
                        </a:rPr>
                        <a:t>1</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Are the inner and outer surfaces of the building properly plastered and painted?</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buNone/>
                      </a:pPr>
                      <a:r>
                        <a:rPr lang="en-US" sz="1000" dirty="0">
                          <a:solidFill>
                            <a:srgbClr val="222B33"/>
                          </a:solidFill>
                        </a:rPr>
                        <a:t>2</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 construction done under supervision of proper architect?</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6888">
                <a:tc>
                  <a:txBody>
                    <a:bodyPr/>
                    <a:lstStyle/>
                    <a:p>
                      <a:pPr marL="0" indent="0">
                        <a:buNone/>
                      </a:pPr>
                      <a:r>
                        <a:rPr lang="en-US" sz="1000" dirty="0">
                          <a:solidFill>
                            <a:srgbClr val="222B33"/>
                          </a:solidFill>
                        </a:rPr>
                        <a:t>3</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Are the columns/beams of the building cracked?</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buNone/>
                      </a:pPr>
                      <a:r>
                        <a:rPr lang="en-US" sz="1000" dirty="0">
                          <a:solidFill>
                            <a:srgbClr val="222B33"/>
                          </a:solidFill>
                        </a:rPr>
                        <a:t>4</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Any changes made to original structure at the time of renovation?</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46888">
                <a:tc>
                  <a:txBody>
                    <a:bodyPr/>
                    <a:lstStyle/>
                    <a:p>
                      <a:pPr marL="0" indent="0">
                        <a:buNone/>
                      </a:pPr>
                      <a:r>
                        <a:rPr lang="en-US" sz="1000" dirty="0">
                          <a:solidFill>
                            <a:srgbClr val="222B33"/>
                          </a:solidFill>
                        </a:rPr>
                        <a:t>5</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there leakage through water and sewage pipes?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buNone/>
                      </a:pPr>
                      <a:r>
                        <a:rPr lang="en-US" sz="1000" dirty="0">
                          <a:solidFill>
                            <a:srgbClr val="222B33"/>
                          </a:solidFill>
                        </a:rPr>
                        <a:t>6</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Do the children play outdoor games on the terrace? (causes damage and leakage to the slab)</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46888">
                <a:tc>
                  <a:txBody>
                    <a:bodyPr/>
                    <a:lstStyle/>
                    <a:p>
                      <a:pPr marL="0" indent="0">
                        <a:buNone/>
                      </a:pPr>
                      <a:r>
                        <a:rPr lang="en-US" sz="1000" dirty="0">
                          <a:solidFill>
                            <a:srgbClr val="222B33"/>
                          </a:solidFill>
                        </a:rPr>
                        <a:t>7</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there regular repairing and painting of the building?</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46888">
                <a:tc>
                  <a:txBody>
                    <a:bodyPr/>
                    <a:lstStyle/>
                    <a:p>
                      <a:pPr marL="0" indent="0">
                        <a:buNone/>
                      </a:pPr>
                      <a:r>
                        <a:rPr lang="en-US" sz="1000" dirty="0">
                          <a:solidFill>
                            <a:srgbClr val="222B33"/>
                          </a:solidFill>
                        </a:rPr>
                        <a:t>8</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structural audit of the building done regular?</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46888">
                <a:tc>
                  <a:txBody>
                    <a:bodyPr/>
                    <a:lstStyle/>
                    <a:p>
                      <a:pPr marL="0" indent="0">
                        <a:buNone/>
                      </a:pPr>
                      <a:r>
                        <a:rPr lang="en-US" sz="1000" dirty="0">
                          <a:solidFill>
                            <a:srgbClr val="222B33"/>
                          </a:solidFill>
                        </a:rPr>
                        <a:t>9</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In monsoon, does the water logs in the building area for more than 48 hours?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46888">
                <a:tc>
                  <a:txBody>
                    <a:bodyPr/>
                    <a:lstStyle/>
                    <a:p>
                      <a:pPr marL="0" indent="0">
                        <a:buNone/>
                      </a:pPr>
                      <a:r>
                        <a:rPr lang="en-US" sz="1000" dirty="0">
                          <a:solidFill>
                            <a:srgbClr val="222B33"/>
                          </a:solidFill>
                        </a:rPr>
                        <a:t>10</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Do your area experience earthquakes regularly?</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46888">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b="1" dirty="0">
                          <a:solidFill>
                            <a:srgbClr val="222B33"/>
                          </a:solidFill>
                        </a:rPr>
                        <a:t>Total Marks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pic>
        <p:nvPicPr>
          <p:cNvPr id="8" name="Image 0" descr="preencoded.png"/>
          <p:cNvPicPr>
            <a:picLocks noChangeAspect="1"/>
          </p:cNvPicPr>
          <p:nvPr/>
        </p:nvPicPr>
        <p:blipFill>
          <a:blip r:embed="rId3"/>
          <a:stretch>
            <a:fillRect/>
          </a:stretch>
        </p:blipFill>
        <p:spPr>
          <a:xfrm>
            <a:off x="8138160" y="749808"/>
            <a:ext cx="365760" cy="36576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Fire Control Management Audit Survey Chart</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11 · PDF p17 · Journal p55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34 / 38</a:t>
            </a:r>
            <a:endParaRPr lang="en-US" sz="1000" dirty="0"/>
          </a:p>
        </p:txBody>
      </p:sp>
      <p:sp>
        <p:nvSpPr>
          <p:cNvPr id="6" name="Text 4"/>
          <p:cNvSpPr txBox="1"/>
          <p:nvPr/>
        </p:nvSpPr>
        <p:spPr>
          <a:xfrm>
            <a:off x="457200" y="1051560"/>
            <a:ext cx="8229600" cy="320040"/>
          </a:xfrm>
          <a:prstGeom prst="rect">
            <a:avLst/>
          </a:prstGeom>
          <a:noFill/>
          <a:ln/>
        </p:spPr>
        <p:txBody>
          <a:bodyPr wrap="square" lIns="0" tIns="0" rIns="0" bIns="0" rtlCol="0" anchor="t">
            <a:normAutofit/>
          </a:bodyPr>
          <a:lstStyle/>
          <a:p>
            <a:pPr marL="0" indent="0">
              <a:buNone/>
            </a:pPr>
            <a:r>
              <a:rPr lang="en-US" sz="1200" dirty="0">
                <a:solidFill>
                  <a:srgbClr val="222B33"/>
                </a:solidFill>
              </a:rPr>
              <a:t>Same marking rule: one mark each to the proper answer.</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8229600" cy="914400"/>
        </p:xfrm>
        <a:graphic>
          <a:graphicData uri="http://schemas.openxmlformats.org/drawingml/2006/table">
            <a:tbl>
              <a:tblPr/>
              <a:tblGrid>
                <a:gridCol w="54864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tblGrid>
              <a:tr h="246888">
                <a:tc>
                  <a:txBody>
                    <a:bodyPr/>
                    <a:lstStyle/>
                    <a:p>
                      <a:pPr marL="0" indent="0" algn="ctr">
                        <a:buNone/>
                      </a:pPr>
                      <a:r>
                        <a:rPr lang="en-US" sz="1000" b="1" dirty="0">
                          <a:solidFill>
                            <a:srgbClr val="FFFFFF"/>
                          </a:solidFill>
                        </a:rPr>
                        <a:t>Sr.</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What to be audited?</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Observations Yes/No/Remark</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000" b="1" dirty="0">
                          <a:solidFill>
                            <a:srgbClr val="FFFFFF"/>
                          </a:solidFill>
                        </a:rPr>
                        <a:t>Marks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246888">
                <a:tc>
                  <a:txBody>
                    <a:bodyPr/>
                    <a:lstStyle/>
                    <a:p>
                      <a:pPr marL="0" indent="0">
                        <a:buNone/>
                      </a:pPr>
                      <a:r>
                        <a:rPr lang="en-US" sz="1000" dirty="0">
                          <a:solidFill>
                            <a:srgbClr val="222B33"/>
                          </a:solidFill>
                        </a:rPr>
                        <a:t>1</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Does the building have fire-extinguisher?</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buNone/>
                      </a:pPr>
                      <a:r>
                        <a:rPr lang="en-US" sz="1000" dirty="0">
                          <a:solidFill>
                            <a:srgbClr val="222B33"/>
                          </a:solidFill>
                        </a:rPr>
                        <a:t>2</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it in working condition?</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6888">
                <a:tc>
                  <a:txBody>
                    <a:bodyPr/>
                    <a:lstStyle/>
                    <a:p>
                      <a:pPr marL="0" indent="0">
                        <a:buNone/>
                      </a:pPr>
                      <a:r>
                        <a:rPr lang="en-US" sz="1000" dirty="0">
                          <a:solidFill>
                            <a:srgbClr val="222B33"/>
                          </a:solidFill>
                        </a:rPr>
                        <a:t>3</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Does staircase have spaces more than 5 square feet?</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buNone/>
                      </a:pPr>
                      <a:r>
                        <a:rPr lang="en-US" sz="1000" dirty="0">
                          <a:solidFill>
                            <a:srgbClr val="222B33"/>
                          </a:solidFill>
                        </a:rPr>
                        <a:t>4</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there an alternative exit to your building?</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46888">
                <a:tc>
                  <a:txBody>
                    <a:bodyPr/>
                    <a:lstStyle/>
                    <a:p>
                      <a:pPr marL="0" indent="0">
                        <a:buNone/>
                      </a:pPr>
                      <a:r>
                        <a:rPr lang="en-US" sz="1000" dirty="0">
                          <a:solidFill>
                            <a:srgbClr val="222B33"/>
                          </a:solidFill>
                        </a:rPr>
                        <a:t>5</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 list of contact numbers of fire brigades kept at front side of the building?</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buNone/>
                      </a:pPr>
                      <a:r>
                        <a:rPr lang="en-US" sz="1000" dirty="0">
                          <a:solidFill>
                            <a:srgbClr val="222B33"/>
                          </a:solidFill>
                        </a:rPr>
                        <a:t>6</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there any scrap kept near the main electrical connections area?</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46888">
                <a:tc>
                  <a:txBody>
                    <a:bodyPr/>
                    <a:lstStyle/>
                    <a:p>
                      <a:pPr marL="0" indent="0">
                        <a:buNone/>
                      </a:pPr>
                      <a:r>
                        <a:rPr lang="en-US" sz="1000" dirty="0">
                          <a:solidFill>
                            <a:srgbClr val="222B33"/>
                          </a:solidFill>
                        </a:rPr>
                        <a:t>7</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Does the fire brigade arrange regular Mock Drills?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46888">
                <a:tc>
                  <a:txBody>
                    <a:bodyPr/>
                    <a:lstStyle/>
                    <a:p>
                      <a:pPr marL="0" indent="0">
                        <a:buNone/>
                      </a:pPr>
                      <a:r>
                        <a:rPr lang="en-US" sz="1000" dirty="0">
                          <a:solidFill>
                            <a:srgbClr val="222B33"/>
                          </a:solidFill>
                        </a:rPr>
                        <a:t>8</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Are there any inflammable chemicals kept in building or home premises?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46888">
                <a:tc>
                  <a:txBody>
                    <a:bodyPr/>
                    <a:lstStyle/>
                    <a:p>
                      <a:pPr marL="0" indent="0">
                        <a:buNone/>
                      </a:pPr>
                      <a:r>
                        <a:rPr lang="en-US" sz="1000" dirty="0">
                          <a:solidFill>
                            <a:srgbClr val="222B33"/>
                          </a:solidFill>
                        </a:rPr>
                        <a:t>9</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the gas cylinder kept away from fridge?</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46888">
                <a:tc>
                  <a:txBody>
                    <a:bodyPr/>
                    <a:lstStyle/>
                    <a:p>
                      <a:pPr marL="0" indent="0">
                        <a:buNone/>
                      </a:pPr>
                      <a:r>
                        <a:rPr lang="en-US" sz="1000" dirty="0">
                          <a:solidFill>
                            <a:srgbClr val="222B33"/>
                          </a:solidFill>
                        </a:rPr>
                        <a:t>10</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dirty="0">
                          <a:solidFill>
                            <a:srgbClr val="222B33"/>
                          </a:solidFill>
                        </a:rPr>
                        <a:t>Is each floor provided with enough first aid material?</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46888">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000" b="1" dirty="0">
                          <a:solidFill>
                            <a:srgbClr val="222B33"/>
                          </a:solidFill>
                        </a:rPr>
                        <a:t>Total Marks</a:t>
                      </a: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0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pic>
        <p:nvPicPr>
          <p:cNvPr id="8" name="Image 0" descr="preencoded.png"/>
          <p:cNvPicPr>
            <a:picLocks noChangeAspect="1"/>
          </p:cNvPicPr>
          <p:nvPr/>
        </p:nvPicPr>
        <p:blipFill>
          <a:blip r:embed="rId3"/>
          <a:stretch>
            <a:fillRect/>
          </a:stretch>
        </p:blipFill>
        <p:spPr>
          <a:xfrm>
            <a:off x="8138160" y="749808"/>
            <a:ext cx="365760" cy="3657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Disaster Management: Conclusion</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11 · PDF p17 · Journal p55</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35 / 38</a:t>
            </a:r>
            <a:endParaRPr lang="en-US" sz="1000" dirty="0"/>
          </a:p>
        </p:txBody>
      </p:sp>
      <p:sp>
        <p:nvSpPr>
          <p:cNvPr id="6" name="Text 4"/>
          <p:cNvSpPr txBox="1"/>
          <p:nvPr/>
        </p:nvSpPr>
        <p:spPr>
          <a:xfrm>
            <a:off x="457200" y="1051560"/>
            <a:ext cx="8229600" cy="822960"/>
          </a:xfrm>
          <a:prstGeom prst="rect">
            <a:avLst/>
          </a:prstGeom>
          <a:noFill/>
          <a:ln/>
        </p:spPr>
        <p:txBody>
          <a:bodyPr wrap="square" lIns="0" tIns="0" rIns="0" bIns="0" rtlCol="0" anchor="t">
            <a:normAutofit/>
          </a:bodyPr>
          <a:lstStyle/>
          <a:p>
            <a:pPr marL="0" indent="0">
              <a:buNone/>
            </a:pPr>
            <a:r>
              <a:rPr lang="en-US" sz="1300" dirty="0">
                <a:solidFill>
                  <a:srgbClr val="222B33"/>
                </a:solidFill>
              </a:rPr>
              <a:t>According to the above observations, your home/building has secured the following marks:</a:t>
            </a:r>
            <a:endParaRPr lang="en-US" sz="13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965960"/>
          <a:ext cx="8229600" cy="914400"/>
        </p:xfrm>
        <a:graphic>
          <a:graphicData uri="http://schemas.openxmlformats.org/drawingml/2006/table">
            <a:tbl>
              <a:tblPr/>
              <a:tblGrid>
                <a:gridCol w="9144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457200">
                <a:tc>
                  <a:txBody>
                    <a:bodyPr/>
                    <a:lstStyle/>
                    <a:p>
                      <a:pPr marL="0" indent="0" algn="ctr">
                        <a:buNone/>
                      </a:pPr>
                      <a:r>
                        <a:rPr lang="en-US" sz="1600" b="1" dirty="0">
                          <a:solidFill>
                            <a:srgbClr val="FFFFFF"/>
                          </a:solidFill>
                        </a:rPr>
                        <a:t>Sr. No.</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600" b="1" dirty="0">
                          <a:solidFill>
                            <a:srgbClr val="FFFFFF"/>
                          </a:solidFill>
                        </a:rPr>
                        <a:t>Type of Audit</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600" b="1" dirty="0">
                          <a:solidFill>
                            <a:srgbClr val="FFFFFF"/>
                          </a:solidFill>
                        </a:rPr>
                        <a:t>Marks</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tc>
                  <a:txBody>
                    <a:bodyPr/>
                    <a:lstStyle/>
                    <a:p>
                      <a:pPr marL="0" indent="0" algn="ctr">
                        <a:buNone/>
                      </a:pPr>
                      <a:r>
                        <a:rPr lang="en-US" sz="1600" b="1" dirty="0">
                          <a:solidFill>
                            <a:srgbClr val="FFFFFF"/>
                          </a:solidFill>
                        </a:rPr>
                        <a:t>Remark</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C2185B"/>
                    </a:solidFill>
                  </a:tcPr>
                </a:tc>
                <a:extLst>
                  <a:ext uri="{0D108BD9-81ED-4DB2-BD59-A6C34878D82A}">
                    <a16:rowId xmlns:a16="http://schemas.microsoft.com/office/drawing/2014/main" val="10000"/>
                  </a:ext>
                </a:extLst>
              </a:tr>
              <a:tr h="457200">
                <a:tc>
                  <a:txBody>
                    <a:bodyPr/>
                    <a:lstStyle/>
                    <a:p>
                      <a:pPr marL="0" indent="0">
                        <a:buNone/>
                      </a:pPr>
                      <a:r>
                        <a:rPr lang="en-US" sz="1600" dirty="0">
                          <a:solidFill>
                            <a:srgbClr val="222B33"/>
                          </a:solidFill>
                        </a:rPr>
                        <a:t>1</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600" dirty="0">
                          <a:solidFill>
                            <a:srgbClr val="222B33"/>
                          </a:solidFill>
                        </a:rPr>
                        <a:t>Electrical Audit</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600" dirty="0">
                          <a:solidFill>
                            <a:srgbClr val="222B33"/>
                          </a:solidFill>
                        </a:rPr>
                        <a:t>2</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600" dirty="0">
                          <a:solidFill>
                            <a:srgbClr val="222B33"/>
                          </a:solidFill>
                        </a:rPr>
                        <a:t>Construction Audit</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600" dirty="0">
                          <a:solidFill>
                            <a:srgbClr val="222B33"/>
                          </a:solidFill>
                        </a:rPr>
                        <a:t>3</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DF1F6"/>
                    </a:solidFill>
                  </a:tcPr>
                </a:tc>
                <a:tc>
                  <a:txBody>
                    <a:bodyPr/>
                    <a:lstStyle/>
                    <a:p>
                      <a:pPr marL="0" indent="0">
                        <a:buNone/>
                      </a:pPr>
                      <a:r>
                        <a:rPr lang="en-US" sz="1600" dirty="0">
                          <a:solidFill>
                            <a:srgbClr val="222B33"/>
                          </a:solidFill>
                        </a:rPr>
                        <a:t>Fire Control Management Audit</a:t>
                      </a: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tc>
                  <a:txBody>
                    <a:bodyPr/>
                    <a:lstStyle/>
                    <a:p>
                      <a:pPr marL="0" indent="0">
                        <a:buNone/>
                      </a:pPr>
                      <a:endParaRPr lang="en-US" sz="1600" dirty="0"/>
                    </a:p>
                  </a:txBody>
                  <a:tcPr marL="54864" marR="54864" marT="18288" marB="18288" anchor="ctr">
                    <a:lnL w="9525" cap="flat" cmpd="sng" algn="ctr">
                      <a:solidFill>
                        <a:srgbClr val="E3C9D5"/>
                      </a:solidFill>
                      <a:prstDash val="solid"/>
                      <a:round/>
                      <a:headEnd type="none" w="med" len="med"/>
                      <a:tailEnd type="none" w="med" len="med"/>
                    </a:lnL>
                    <a:lnR w="9525" cap="flat" cmpd="sng" algn="ctr">
                      <a:solidFill>
                        <a:srgbClr val="E3C9D5"/>
                      </a:solidFill>
                      <a:prstDash val="solid"/>
                      <a:round/>
                      <a:headEnd type="none" w="med" len="med"/>
                      <a:tailEnd type="none" w="med" len="med"/>
                    </a:lnR>
                    <a:lnT w="9525" cap="flat" cmpd="sng" algn="ctr">
                      <a:solidFill>
                        <a:srgbClr val="E3C9D5"/>
                      </a:solidFill>
                      <a:prstDash val="solid"/>
                      <a:round/>
                      <a:headEnd type="none" w="med" len="med"/>
                      <a:tailEnd type="none" w="med" len="med"/>
                    </a:lnT>
                    <a:lnB w="9525" cap="flat" cmpd="sng" algn="ctr">
                      <a:solidFill>
                        <a:srgbClr val="E3C9D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pic>
        <p:nvPicPr>
          <p:cNvPr id="8" name="Image 0" descr="preencoded.png"/>
          <p:cNvPicPr>
            <a:picLocks noChangeAspect="1"/>
          </p:cNvPicPr>
          <p:nvPr/>
        </p:nvPicPr>
        <p:blipFill>
          <a:blip r:embed="rId3"/>
          <a:stretch>
            <a:fillRect/>
          </a:stretch>
        </p:blipFill>
        <p:spPr>
          <a:xfrm>
            <a:off x="7040880" y="749808"/>
            <a:ext cx="365760" cy="365760"/>
          </a:xfrm>
          <a:prstGeom prst="rect">
            <a:avLst/>
          </a:prstGeom>
        </p:spPr>
      </p:pic>
      <p:pic>
        <p:nvPicPr>
          <p:cNvPr id="9" name="Image 1" descr="preencoded.png"/>
          <p:cNvPicPr>
            <a:picLocks noChangeAspect="1"/>
          </p:cNvPicPr>
          <p:nvPr/>
        </p:nvPicPr>
        <p:blipFill>
          <a:blip r:embed="rId4"/>
          <a:stretch>
            <a:fillRect/>
          </a:stretch>
        </p:blipFill>
        <p:spPr>
          <a:xfrm>
            <a:off x="7589520" y="749808"/>
            <a:ext cx="365760" cy="365760"/>
          </a:xfrm>
          <a:prstGeom prst="rect">
            <a:avLst/>
          </a:prstGeom>
        </p:spPr>
      </p:pic>
      <p:pic>
        <p:nvPicPr>
          <p:cNvPr id="10" name="Image 2" descr="preencoded.png"/>
          <p:cNvPicPr>
            <a:picLocks noChangeAspect="1"/>
          </p:cNvPicPr>
          <p:nvPr/>
        </p:nvPicPr>
        <p:blipFill>
          <a:blip r:embed="rId5"/>
          <a:stretch>
            <a:fillRect/>
          </a:stretch>
        </p:blipFill>
        <p:spPr>
          <a:xfrm>
            <a:off x="8138160" y="749808"/>
            <a:ext cx="365760" cy="365760"/>
          </a:xfrm>
          <a:prstGeom prst="rect">
            <a:avLst/>
          </a:prstGeom>
        </p:spPr>
      </p:pic>
      <p:sp>
        <p:nvSpPr>
          <p:cNvPr id="11" name="Text 5"/>
          <p:cNvSpPr txBox="1"/>
          <p:nvPr/>
        </p:nvSpPr>
        <p:spPr>
          <a:xfrm>
            <a:off x="457200" y="3931920"/>
            <a:ext cx="8229600" cy="822960"/>
          </a:xfrm>
          <a:prstGeom prst="rect">
            <a:avLst/>
          </a:prstGeom>
          <a:noFill/>
          <a:ln/>
        </p:spPr>
        <p:txBody>
          <a:bodyPr wrap="square" lIns="0" tIns="0" rIns="0" bIns="0" rtlCol="0" anchor="t">
            <a:normAutofit/>
          </a:bodyPr>
          <a:lstStyle/>
          <a:p>
            <a:pPr marL="0" indent="0">
              <a:buNone/>
            </a:pPr>
            <a:r>
              <a:rPr lang="en-US" sz="1200" dirty="0">
                <a:solidFill>
                  <a:srgbClr val="222B33"/>
                </a:solidFill>
              </a:rPr>
              <a:t>Three blank lines for conclusion and a line for Remark and Signature follow in the journal.</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Carbon Dioxide Evolved in Respiration</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12 · PDF p18 · Journal p57</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36 / 38</a:t>
            </a:r>
            <a:endParaRPr lang="en-US" sz="1000" dirty="0"/>
          </a:p>
        </p:txBody>
      </p:sp>
      <p:sp>
        <p:nvSpPr>
          <p:cNvPr id="6" name="Text 4"/>
          <p:cNvSpPr txBox="1"/>
          <p:nvPr/>
        </p:nvSpPr>
        <p:spPr>
          <a:xfrm>
            <a:off x="457200" y="1143000"/>
            <a:ext cx="4480560" cy="3611880"/>
          </a:xfrm>
          <a:prstGeom prst="rect">
            <a:avLst/>
          </a:prstGeom>
          <a:noFill/>
          <a:ln/>
        </p:spPr>
        <p:txBody>
          <a:bodyPr wrap="square" lIns="0" tIns="0" rIns="0" bIns="0" rtlCol="0" anchor="t">
            <a:normAutofit/>
          </a:bodyPr>
          <a:lstStyle/>
          <a:p>
            <a:pPr marL="0" indent="0">
              <a:buNone/>
            </a:pPr>
            <a:r>
              <a:rPr lang="en-US" sz="1400" b="1" dirty="0">
                <a:solidFill>
                  <a:srgbClr val="C2185B"/>
                </a:solidFill>
              </a:rPr>
              <a:t>Aim</a:t>
            </a:r>
            <a:endParaRPr lang="en-US" sz="1400" dirty="0"/>
          </a:p>
          <a:p>
            <a:pPr marL="0" indent="0">
              <a:spcAft>
                <a:spcPts val="400"/>
              </a:spcAft>
              <a:buNone/>
            </a:pPr>
            <a:r>
              <a:rPr lang="en-US" sz="1400" dirty="0">
                <a:solidFill>
                  <a:srgbClr val="222B33"/>
                </a:solidFill>
              </a:rPr>
              <a:t>To show that carbon dioxide is evolved in the process of respiration.</a:t>
            </a:r>
            <a:endParaRPr lang="en-US" sz="1400" dirty="0"/>
          </a:p>
          <a:p>
            <a:pPr marL="0" indent="0">
              <a:buNone/>
            </a:pPr>
            <a:r>
              <a:rPr lang="en-US" sz="1400" b="1" dirty="0">
                <a:solidFill>
                  <a:srgbClr val="C2185B"/>
                </a:solidFill>
              </a:rPr>
              <a:t>Apparatus and chemicals</a:t>
            </a:r>
            <a:endParaRPr lang="en-US" sz="1400" dirty="0"/>
          </a:p>
          <a:p>
            <a:pPr marL="0" indent="0">
              <a:spcAft>
                <a:spcPts val="400"/>
              </a:spcAft>
              <a:buNone/>
            </a:pPr>
            <a:r>
              <a:rPr lang="en-US" sz="1400" dirty="0">
                <a:solidFill>
                  <a:srgbClr val="222B33"/>
                </a:solidFill>
              </a:rPr>
              <a:t>25 to 30 lentil seeds (mung, mutki), water, cotton, conical flask, bent tube, rubber cork; potassium hydroxide pellets.</a:t>
            </a:r>
            <a:endParaRPr lang="en-US" sz="1400" dirty="0"/>
          </a:p>
          <a:p>
            <a:pPr marL="0" indent="0">
              <a:buNone/>
            </a:pPr>
            <a:r>
              <a:rPr lang="en-US" sz="1400" b="1" dirty="0">
                <a:solidFill>
                  <a:srgbClr val="C2185B"/>
                </a:solidFill>
              </a:rPr>
              <a:t>Procedure</a:t>
            </a:r>
            <a:endParaRPr lang="en-US" sz="1400" dirty="0"/>
          </a:p>
          <a:p>
            <a:pPr marL="342900" indent="-342900">
              <a:spcAft>
                <a:spcPts val="200"/>
              </a:spcAft>
              <a:buSzPct val="100000"/>
              <a:buFont typeface="+mj-lt"/>
              <a:buAutoNum type="arabicPeriod"/>
            </a:pPr>
            <a:r>
              <a:rPr lang="en-US" sz="1400" dirty="0">
                <a:solidFill>
                  <a:srgbClr val="222B33"/>
                </a:solidFill>
              </a:rPr>
              <a:t>Soak seeds overnight, keep in wet cotton so they sprout.</a:t>
            </a:r>
            <a:endParaRPr lang="en-US" sz="1400" dirty="0"/>
          </a:p>
          <a:p>
            <a:pPr marL="342900" indent="-342900">
              <a:spcAft>
                <a:spcPts val="200"/>
              </a:spcAft>
              <a:buSzPct val="100000"/>
              <a:buFont typeface="+mj-lt"/>
              <a:buAutoNum type="arabicPeriod"/>
            </a:pPr>
            <a:r>
              <a:rPr lang="en-US" sz="1400" dirty="0">
                <a:solidFill>
                  <a:srgbClr val="222B33"/>
                </a:solidFill>
              </a:rPr>
              <a:t>Put wet sprouts in a conical flask.</a:t>
            </a:r>
            <a:endParaRPr lang="en-US" sz="1400" dirty="0"/>
          </a:p>
          <a:p>
            <a:pPr marL="342900" indent="-342900">
              <a:spcAft>
                <a:spcPts val="200"/>
              </a:spcAft>
              <a:buSzPct val="100000"/>
              <a:buFont typeface="+mj-lt"/>
              <a:buAutoNum type="arabicPeriod"/>
            </a:pPr>
            <a:r>
              <a:rPr lang="en-US" sz="1400" dirty="0">
                <a:solidFill>
                  <a:srgbClr val="222B33"/>
                </a:solidFill>
              </a:rPr>
              <a:t>Insert a test tube with KOH pellets in the flask.</a:t>
            </a:r>
            <a:endParaRPr lang="en-US" sz="1400" dirty="0"/>
          </a:p>
          <a:p>
            <a:pPr marL="342900" indent="-342900">
              <a:spcAft>
                <a:spcPts val="200"/>
              </a:spcAft>
              <a:buSzPct val="100000"/>
              <a:buFont typeface="+mj-lt"/>
              <a:buAutoNum type="arabicPeriod"/>
            </a:pPr>
            <a:r>
              <a:rPr lang="en-US" sz="1400" dirty="0">
                <a:solidFill>
                  <a:srgbClr val="222B33"/>
                </a:solidFill>
              </a:rPr>
              <a:t>Fit a rubber cork with bent tube, air tight.</a:t>
            </a:r>
            <a:endParaRPr lang="en-US" sz="1400" dirty="0"/>
          </a:p>
          <a:p>
            <a:pPr marL="342900" indent="-342900">
              <a:spcAft>
                <a:spcPts val="200"/>
              </a:spcAft>
              <a:buSzPct val="100000"/>
              <a:buFont typeface="+mj-lt"/>
              <a:buAutoNum type="arabicPeriod"/>
            </a:pPr>
            <a:r>
              <a:rPr lang="en-US" sz="1400" dirty="0">
                <a:solidFill>
                  <a:srgbClr val="222B33"/>
                </a:solidFill>
              </a:rPr>
              <a:t>Dip other end of tube in coloured water; mark level.</a:t>
            </a:r>
            <a:endParaRPr lang="en-US" sz="1400" dirty="0"/>
          </a:p>
          <a:p>
            <a:pPr marL="342900" indent="-342900">
              <a:spcAft>
                <a:spcPts val="200"/>
              </a:spcAft>
              <a:buSzPct val="100000"/>
              <a:buFont typeface="+mj-lt"/>
              <a:buAutoNum type="arabicPeriod"/>
            </a:pPr>
            <a:r>
              <a:rPr lang="en-US" sz="1400" dirty="0">
                <a:solidFill>
                  <a:srgbClr val="222B33"/>
                </a:solidFill>
              </a:rPr>
              <a:t>Keep steady 15 minutes; mark level again; note observations.</a:t>
            </a:r>
            <a:endParaRPr lang="en-US" sz="1400" dirty="0"/>
          </a:p>
        </p:txBody>
      </p:sp>
      <p:sp>
        <p:nvSpPr>
          <p:cNvPr id="7" name="Shape 5"/>
          <p:cNvSpPr/>
          <p:nvPr/>
        </p:nvSpPr>
        <p:spPr>
          <a:xfrm>
            <a:off x="5120640" y="1143000"/>
            <a:ext cx="3566160" cy="3246120"/>
          </a:xfrm>
          <a:prstGeom prst="roundRect">
            <a:avLst>
              <a:gd name="adj" fmla="val 2254"/>
            </a:avLst>
          </a:prstGeom>
          <a:solidFill>
            <a:srgbClr val="FFFFFF"/>
          </a:solidFill>
          <a:ln w="12700">
            <a:solidFill>
              <a:srgbClr val="E3C9D5"/>
            </a:solidFill>
            <a:prstDash val="solid"/>
          </a:ln>
        </p:spPr>
        <p:txBody>
          <a:bodyPr/>
          <a:lstStyle/>
          <a:p>
            <a:endParaRPr/>
          </a:p>
        </p:txBody>
      </p:sp>
      <p:sp>
        <p:nvSpPr>
          <p:cNvPr id="8" name="Shape 6"/>
          <p:cNvSpPr/>
          <p:nvPr/>
        </p:nvSpPr>
        <p:spPr>
          <a:xfrm>
            <a:off x="6537960" y="1691640"/>
            <a:ext cx="457200" cy="731520"/>
          </a:xfrm>
          <a:prstGeom prst="rect">
            <a:avLst/>
          </a:prstGeom>
          <a:solidFill>
            <a:srgbClr val="EAF4FB"/>
          </a:solidFill>
          <a:ln w="12700">
            <a:solidFill>
              <a:srgbClr val="7A8790"/>
            </a:solidFill>
            <a:prstDash val="solid"/>
          </a:ln>
        </p:spPr>
        <p:txBody>
          <a:bodyPr/>
          <a:lstStyle/>
          <a:p>
            <a:endParaRPr/>
          </a:p>
        </p:txBody>
      </p:sp>
      <p:sp>
        <p:nvSpPr>
          <p:cNvPr id="9" name="Shape 7"/>
          <p:cNvSpPr/>
          <p:nvPr/>
        </p:nvSpPr>
        <p:spPr>
          <a:xfrm>
            <a:off x="5943600" y="2423160"/>
            <a:ext cx="1645920" cy="1188720"/>
          </a:xfrm>
          <a:prstGeom prst="trapezoid">
            <a:avLst/>
          </a:prstGeom>
          <a:solidFill>
            <a:srgbClr val="EAF4FB"/>
          </a:solidFill>
          <a:ln w="12700">
            <a:solidFill>
              <a:srgbClr val="7A8790"/>
            </a:solidFill>
            <a:prstDash val="solid"/>
          </a:ln>
        </p:spPr>
        <p:txBody>
          <a:bodyPr/>
          <a:lstStyle/>
          <a:p>
            <a:endParaRPr/>
          </a:p>
        </p:txBody>
      </p:sp>
      <p:sp>
        <p:nvSpPr>
          <p:cNvPr id="10" name="Shape 8"/>
          <p:cNvSpPr/>
          <p:nvPr/>
        </p:nvSpPr>
        <p:spPr>
          <a:xfrm>
            <a:off x="6492240" y="1554480"/>
            <a:ext cx="548640" cy="164592"/>
          </a:xfrm>
          <a:prstGeom prst="rect">
            <a:avLst/>
          </a:prstGeom>
          <a:solidFill>
            <a:srgbClr val="A9744F"/>
          </a:solidFill>
          <a:ln w="12700">
            <a:solidFill>
              <a:srgbClr val="7A8790"/>
            </a:solidFill>
            <a:prstDash val="solid"/>
          </a:ln>
        </p:spPr>
        <p:txBody>
          <a:bodyPr/>
          <a:lstStyle/>
          <a:p>
            <a:endParaRPr/>
          </a:p>
        </p:txBody>
      </p:sp>
      <p:sp>
        <p:nvSpPr>
          <p:cNvPr id="11" name="Shape 9"/>
          <p:cNvSpPr/>
          <p:nvPr/>
        </p:nvSpPr>
        <p:spPr>
          <a:xfrm>
            <a:off x="7223760" y="3291840"/>
            <a:ext cx="274320" cy="182880"/>
          </a:xfrm>
          <a:prstGeom prst="ellipse">
            <a:avLst/>
          </a:prstGeom>
          <a:solidFill>
            <a:srgbClr val="F4F1C8"/>
          </a:solidFill>
          <a:ln w="12700">
            <a:solidFill>
              <a:srgbClr val="7A8790"/>
            </a:solidFill>
            <a:prstDash val="solid"/>
          </a:ln>
        </p:spPr>
        <p:txBody>
          <a:bodyPr/>
          <a:lstStyle/>
          <a:p>
            <a:endParaRPr/>
          </a:p>
        </p:txBody>
      </p:sp>
      <p:sp>
        <p:nvSpPr>
          <p:cNvPr id="12" name="Shape 10"/>
          <p:cNvSpPr/>
          <p:nvPr/>
        </p:nvSpPr>
        <p:spPr>
          <a:xfrm>
            <a:off x="6217920" y="3383280"/>
            <a:ext cx="201168" cy="128016"/>
          </a:xfrm>
          <a:prstGeom prst="ellipse">
            <a:avLst/>
          </a:prstGeom>
          <a:solidFill>
            <a:srgbClr val="9BCB6B"/>
          </a:solidFill>
          <a:ln w="12700">
            <a:solidFill>
              <a:srgbClr val="7A8790"/>
            </a:solidFill>
            <a:prstDash val="solid"/>
          </a:ln>
        </p:spPr>
        <p:txBody>
          <a:bodyPr/>
          <a:lstStyle/>
          <a:p>
            <a:endParaRPr/>
          </a:p>
        </p:txBody>
      </p:sp>
      <p:sp>
        <p:nvSpPr>
          <p:cNvPr id="13" name="Shape 11"/>
          <p:cNvSpPr/>
          <p:nvPr/>
        </p:nvSpPr>
        <p:spPr>
          <a:xfrm>
            <a:off x="6446520" y="3429000"/>
            <a:ext cx="201168" cy="128016"/>
          </a:xfrm>
          <a:prstGeom prst="ellipse">
            <a:avLst/>
          </a:prstGeom>
          <a:solidFill>
            <a:srgbClr val="9BCB6B"/>
          </a:solidFill>
          <a:ln w="12700">
            <a:solidFill>
              <a:srgbClr val="7A8790"/>
            </a:solidFill>
            <a:prstDash val="solid"/>
          </a:ln>
        </p:spPr>
        <p:txBody>
          <a:bodyPr/>
          <a:lstStyle/>
          <a:p>
            <a:endParaRPr/>
          </a:p>
        </p:txBody>
      </p:sp>
      <p:sp>
        <p:nvSpPr>
          <p:cNvPr id="14" name="Shape 12"/>
          <p:cNvSpPr/>
          <p:nvPr/>
        </p:nvSpPr>
        <p:spPr>
          <a:xfrm>
            <a:off x="6675120" y="3383280"/>
            <a:ext cx="201168" cy="128016"/>
          </a:xfrm>
          <a:prstGeom prst="ellipse">
            <a:avLst/>
          </a:prstGeom>
          <a:solidFill>
            <a:srgbClr val="9BCB6B"/>
          </a:solidFill>
          <a:ln w="12700">
            <a:solidFill>
              <a:srgbClr val="7A8790"/>
            </a:solidFill>
            <a:prstDash val="solid"/>
          </a:ln>
        </p:spPr>
        <p:txBody>
          <a:bodyPr/>
          <a:lstStyle/>
          <a:p>
            <a:endParaRPr/>
          </a:p>
        </p:txBody>
      </p:sp>
      <p:sp>
        <p:nvSpPr>
          <p:cNvPr id="15" name="Shape 13"/>
          <p:cNvSpPr/>
          <p:nvPr/>
        </p:nvSpPr>
        <p:spPr>
          <a:xfrm>
            <a:off x="6903720" y="3438144"/>
            <a:ext cx="201168" cy="128016"/>
          </a:xfrm>
          <a:prstGeom prst="ellipse">
            <a:avLst/>
          </a:prstGeom>
          <a:solidFill>
            <a:srgbClr val="9BCB6B"/>
          </a:solidFill>
          <a:ln w="12700">
            <a:solidFill>
              <a:srgbClr val="7A8790"/>
            </a:solidFill>
            <a:prstDash val="solid"/>
          </a:ln>
        </p:spPr>
        <p:txBody>
          <a:bodyPr/>
          <a:lstStyle/>
          <a:p>
            <a:endParaRPr/>
          </a:p>
        </p:txBody>
      </p:sp>
      <p:sp>
        <p:nvSpPr>
          <p:cNvPr id="16" name="Shape 14"/>
          <p:cNvSpPr/>
          <p:nvPr/>
        </p:nvSpPr>
        <p:spPr>
          <a:xfrm>
            <a:off x="6400800" y="2697480"/>
            <a:ext cx="274320" cy="640080"/>
          </a:xfrm>
          <a:prstGeom prst="rect">
            <a:avLst/>
          </a:prstGeom>
          <a:solidFill>
            <a:srgbClr val="FBE3EC"/>
          </a:solidFill>
          <a:ln w="12700">
            <a:solidFill>
              <a:srgbClr val="7A8790"/>
            </a:solidFill>
            <a:prstDash val="solid"/>
          </a:ln>
        </p:spPr>
        <p:txBody>
          <a:bodyPr/>
          <a:lstStyle/>
          <a:p>
            <a:endParaRPr/>
          </a:p>
        </p:txBody>
      </p:sp>
      <p:sp>
        <p:nvSpPr>
          <p:cNvPr id="17" name="Shape 15"/>
          <p:cNvSpPr/>
          <p:nvPr/>
        </p:nvSpPr>
        <p:spPr>
          <a:xfrm>
            <a:off x="7863840" y="3200400"/>
            <a:ext cx="731520" cy="914400"/>
          </a:xfrm>
          <a:prstGeom prst="rect">
            <a:avLst/>
          </a:prstGeom>
          <a:solidFill>
            <a:srgbClr val="F6B3CC"/>
          </a:solidFill>
          <a:ln w="12700">
            <a:solidFill>
              <a:srgbClr val="7A8790"/>
            </a:solidFill>
            <a:prstDash val="solid"/>
          </a:ln>
        </p:spPr>
        <p:txBody>
          <a:bodyPr/>
          <a:lstStyle/>
          <a:p>
            <a:endParaRPr/>
          </a:p>
        </p:txBody>
      </p:sp>
      <p:sp>
        <p:nvSpPr>
          <p:cNvPr id="18" name="Shape 16"/>
          <p:cNvSpPr/>
          <p:nvPr/>
        </p:nvSpPr>
        <p:spPr>
          <a:xfrm>
            <a:off x="6766560" y="1234440"/>
            <a:ext cx="0" cy="365760"/>
          </a:xfrm>
          <a:prstGeom prst="line">
            <a:avLst/>
          </a:prstGeom>
          <a:noFill/>
          <a:ln w="25400">
            <a:solidFill>
              <a:srgbClr val="45525A"/>
            </a:solidFill>
            <a:prstDash val="solid"/>
          </a:ln>
        </p:spPr>
        <p:txBody>
          <a:bodyPr/>
          <a:lstStyle/>
          <a:p>
            <a:endParaRPr/>
          </a:p>
        </p:txBody>
      </p:sp>
      <p:sp>
        <p:nvSpPr>
          <p:cNvPr id="19" name="Shape 17"/>
          <p:cNvSpPr/>
          <p:nvPr/>
        </p:nvSpPr>
        <p:spPr>
          <a:xfrm>
            <a:off x="6766560" y="1234440"/>
            <a:ext cx="1463040" cy="0"/>
          </a:xfrm>
          <a:prstGeom prst="line">
            <a:avLst/>
          </a:prstGeom>
          <a:noFill/>
          <a:ln w="25400">
            <a:solidFill>
              <a:srgbClr val="45525A"/>
            </a:solidFill>
            <a:prstDash val="solid"/>
          </a:ln>
        </p:spPr>
        <p:txBody>
          <a:bodyPr/>
          <a:lstStyle/>
          <a:p>
            <a:endParaRPr/>
          </a:p>
        </p:txBody>
      </p:sp>
      <p:sp>
        <p:nvSpPr>
          <p:cNvPr id="20" name="Shape 18"/>
          <p:cNvSpPr/>
          <p:nvPr/>
        </p:nvSpPr>
        <p:spPr>
          <a:xfrm>
            <a:off x="8229600" y="1234440"/>
            <a:ext cx="0" cy="2377440"/>
          </a:xfrm>
          <a:prstGeom prst="line">
            <a:avLst/>
          </a:prstGeom>
          <a:noFill/>
          <a:ln w="25400">
            <a:solidFill>
              <a:srgbClr val="45525A"/>
            </a:solidFill>
            <a:prstDash val="solid"/>
          </a:ln>
        </p:spPr>
        <p:txBody>
          <a:bodyPr/>
          <a:lstStyle/>
          <a:p>
            <a:endParaRPr/>
          </a:p>
        </p:txBody>
      </p:sp>
      <p:sp>
        <p:nvSpPr>
          <p:cNvPr id="21" name="Text 19"/>
          <p:cNvSpPr txBox="1"/>
          <p:nvPr/>
        </p:nvSpPr>
        <p:spPr>
          <a:xfrm>
            <a:off x="5257800" y="1143000"/>
            <a:ext cx="1097280" cy="228600"/>
          </a:xfrm>
          <a:prstGeom prst="rect">
            <a:avLst/>
          </a:prstGeom>
          <a:noFill/>
          <a:ln/>
        </p:spPr>
        <p:txBody>
          <a:bodyPr wrap="square" lIns="0" tIns="0" rIns="0" bIns="0" rtlCol="0" anchor="ctr"/>
          <a:lstStyle/>
          <a:p>
            <a:pPr marL="0" indent="0" algn="l">
              <a:buNone/>
            </a:pPr>
            <a:r>
              <a:rPr lang="en-US" sz="1000" dirty="0">
                <a:solidFill>
                  <a:srgbClr val="222B33"/>
                </a:solidFill>
              </a:rPr>
              <a:t>Bent tube</a:t>
            </a:r>
            <a:endParaRPr lang="en-US" sz="1000" dirty="0"/>
          </a:p>
        </p:txBody>
      </p:sp>
      <p:sp>
        <p:nvSpPr>
          <p:cNvPr id="22" name="Text 20"/>
          <p:cNvSpPr txBox="1"/>
          <p:nvPr/>
        </p:nvSpPr>
        <p:spPr>
          <a:xfrm>
            <a:off x="5257800" y="3017520"/>
            <a:ext cx="914400" cy="228600"/>
          </a:xfrm>
          <a:prstGeom prst="rect">
            <a:avLst/>
          </a:prstGeom>
          <a:noFill/>
          <a:ln/>
        </p:spPr>
        <p:txBody>
          <a:bodyPr wrap="square" lIns="0" tIns="0" rIns="0" bIns="0" rtlCol="0" anchor="ctr"/>
          <a:lstStyle/>
          <a:p>
            <a:pPr marL="0" indent="0" algn="l">
              <a:buNone/>
            </a:pPr>
            <a:r>
              <a:rPr lang="en-US" sz="1000" dirty="0">
                <a:solidFill>
                  <a:srgbClr val="222B33"/>
                </a:solidFill>
              </a:rPr>
              <a:t>Conical flask</a:t>
            </a:r>
            <a:endParaRPr lang="en-US" sz="1000" dirty="0"/>
          </a:p>
        </p:txBody>
      </p:sp>
      <p:sp>
        <p:nvSpPr>
          <p:cNvPr id="23" name="Text 21"/>
          <p:cNvSpPr txBox="1"/>
          <p:nvPr/>
        </p:nvSpPr>
        <p:spPr>
          <a:xfrm>
            <a:off x="5257800" y="3749040"/>
            <a:ext cx="1188720" cy="228600"/>
          </a:xfrm>
          <a:prstGeom prst="rect">
            <a:avLst/>
          </a:prstGeom>
          <a:noFill/>
          <a:ln/>
        </p:spPr>
        <p:txBody>
          <a:bodyPr wrap="square" lIns="0" tIns="0" rIns="0" bIns="0" rtlCol="0" anchor="ctr"/>
          <a:lstStyle/>
          <a:p>
            <a:pPr marL="0" indent="0" algn="l">
              <a:buNone/>
            </a:pPr>
            <a:r>
              <a:rPr lang="en-US" sz="1000" dirty="0">
                <a:solidFill>
                  <a:srgbClr val="222B33"/>
                </a:solidFill>
              </a:rPr>
              <a:t>Sprouted seeds</a:t>
            </a:r>
            <a:endParaRPr lang="en-US" sz="1000" dirty="0"/>
          </a:p>
        </p:txBody>
      </p:sp>
      <p:sp>
        <p:nvSpPr>
          <p:cNvPr id="24" name="Text 22"/>
          <p:cNvSpPr txBox="1"/>
          <p:nvPr/>
        </p:nvSpPr>
        <p:spPr>
          <a:xfrm>
            <a:off x="5257800" y="2651760"/>
            <a:ext cx="1097280" cy="228600"/>
          </a:xfrm>
          <a:prstGeom prst="rect">
            <a:avLst/>
          </a:prstGeom>
          <a:noFill/>
          <a:ln/>
        </p:spPr>
        <p:txBody>
          <a:bodyPr wrap="square" lIns="0" tIns="0" rIns="0" bIns="0" rtlCol="0" anchor="ctr"/>
          <a:lstStyle/>
          <a:p>
            <a:pPr marL="0" indent="0" algn="l">
              <a:buNone/>
            </a:pPr>
            <a:r>
              <a:rPr lang="en-US" sz="1000" dirty="0">
                <a:solidFill>
                  <a:srgbClr val="222B33"/>
                </a:solidFill>
              </a:rPr>
              <a:t>KOH pellets in test tube</a:t>
            </a:r>
            <a:endParaRPr lang="en-US" sz="1000" dirty="0"/>
          </a:p>
        </p:txBody>
      </p:sp>
      <p:sp>
        <p:nvSpPr>
          <p:cNvPr id="25" name="Text 23"/>
          <p:cNvSpPr txBox="1"/>
          <p:nvPr/>
        </p:nvSpPr>
        <p:spPr>
          <a:xfrm>
            <a:off x="7680960" y="4160520"/>
            <a:ext cx="1005840" cy="228600"/>
          </a:xfrm>
          <a:prstGeom prst="rect">
            <a:avLst/>
          </a:prstGeom>
          <a:noFill/>
          <a:ln/>
        </p:spPr>
        <p:txBody>
          <a:bodyPr wrap="square" lIns="0" tIns="0" rIns="0" bIns="0" rtlCol="0" anchor="ctr"/>
          <a:lstStyle/>
          <a:p>
            <a:pPr marL="0" indent="0" algn="l">
              <a:buNone/>
            </a:pPr>
            <a:r>
              <a:rPr lang="en-US" sz="1000" dirty="0">
                <a:solidFill>
                  <a:srgbClr val="222B33"/>
                </a:solidFill>
              </a:rPr>
              <a:t>Coloured water</a:t>
            </a:r>
            <a:endParaRPr lang="en-US" sz="1000" dirty="0"/>
          </a:p>
        </p:txBody>
      </p:sp>
      <p:sp>
        <p:nvSpPr>
          <p:cNvPr id="26" name="Text 24"/>
          <p:cNvSpPr txBox="1"/>
          <p:nvPr/>
        </p:nvSpPr>
        <p:spPr>
          <a:xfrm>
            <a:off x="5212080" y="4407408"/>
            <a:ext cx="3474720" cy="365760"/>
          </a:xfrm>
          <a:prstGeom prst="rect">
            <a:avLst/>
          </a:prstGeom>
          <a:noFill/>
          <a:ln/>
        </p:spPr>
        <p:txBody>
          <a:bodyPr wrap="square" lIns="0" tIns="0" rIns="0" bIns="0" rtlCol="0" anchor="ctr"/>
          <a:lstStyle/>
          <a:p>
            <a:pPr marL="0" indent="0">
              <a:buNone/>
            </a:pPr>
            <a:r>
              <a:rPr lang="en-US" sz="1000" i="1" dirty="0">
                <a:solidFill>
                  <a:srgbClr val="66727A"/>
                </a:solidFill>
              </a:rPr>
              <a:t>Schematic of the set-up described in the procedure. The journal page has no figure.</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Respiration: Observation and Multiple Choice Questions</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 12 · PDF p18 · Journal p57</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37 / 38</a:t>
            </a:r>
            <a:endParaRPr lang="en-US" sz="1000" dirty="0"/>
          </a:p>
        </p:txBody>
      </p:sp>
      <p:sp>
        <p:nvSpPr>
          <p:cNvPr id="6" name="Text 4"/>
          <p:cNvSpPr txBox="1"/>
          <p:nvPr/>
        </p:nvSpPr>
        <p:spPr>
          <a:xfrm>
            <a:off x="457200" y="1188720"/>
            <a:ext cx="4023360" cy="3566160"/>
          </a:xfrm>
          <a:prstGeom prst="rect">
            <a:avLst/>
          </a:prstGeom>
          <a:noFill/>
          <a:ln/>
        </p:spPr>
        <p:txBody>
          <a:bodyPr wrap="square" lIns="0" tIns="0" rIns="0" bIns="0" rtlCol="0" anchor="t">
            <a:normAutofit/>
          </a:bodyPr>
          <a:lstStyle/>
          <a:p>
            <a:pPr marL="0" indent="0">
              <a:buNone/>
            </a:pPr>
            <a:r>
              <a:rPr lang="en-US" sz="1500" b="1" dirty="0">
                <a:solidFill>
                  <a:srgbClr val="222B33"/>
                </a:solidFill>
              </a:rPr>
              <a:t>1. Observation: CO2 evolved in respiration is absorbed by </a:t>
            </a:r>
            <a:r>
              <a:rPr lang="en-US" sz="1500" b="1" dirty="0">
                <a:solidFill>
                  <a:srgbClr val="2E7D5B"/>
                </a:solidFill>
              </a:rPr>
              <a:t>KOH (potassium hydroxide)</a:t>
            </a:r>
            <a:r>
              <a:rPr lang="en-US" sz="1500" b="1" dirty="0">
                <a:solidFill>
                  <a:srgbClr val="222B33"/>
                </a:solidFill>
              </a:rPr>
              <a:t>, therefore water level in bent tube rises.</a:t>
            </a:r>
            <a:endParaRPr lang="en-US" sz="1500" dirty="0"/>
          </a:p>
          <a:p>
            <a:pPr marL="0" indent="0">
              <a:spcAft>
                <a:spcPts val="700"/>
              </a:spcAft>
              <a:buNone/>
            </a:pPr>
            <a:r>
              <a:rPr lang="en-US" sz="1500" dirty="0">
                <a:solidFill>
                  <a:srgbClr val="1E6FA8"/>
                </a:solidFill>
              </a:rPr>
              <a:t>Inference: </a:t>
            </a:r>
            <a:r>
              <a:rPr lang="en-US" sz="1500" b="1" dirty="0">
                <a:solidFill>
                  <a:srgbClr val="2E7D5B"/>
                </a:solidFill>
              </a:rPr>
              <a:t>Carbon dioxide</a:t>
            </a:r>
            <a:r>
              <a:rPr lang="en-US" sz="1500" dirty="0">
                <a:solidFill>
                  <a:srgbClr val="1E6FA8"/>
                </a:solidFill>
              </a:rPr>
              <a:t> gas is evolved during respiration in plant.</a:t>
            </a:r>
            <a:endParaRPr lang="en-US" sz="1500" dirty="0"/>
          </a:p>
          <a:p>
            <a:pPr marL="0" indent="0">
              <a:buNone/>
            </a:pPr>
            <a:r>
              <a:rPr lang="en-US" sz="1500" b="1" dirty="0">
                <a:solidFill>
                  <a:srgbClr val="222B33"/>
                </a:solidFill>
              </a:rPr>
              <a:t>2. Arrange the steps in proper order: i) soak gram seeds overnight, keep in conical flask; ii) close flask with cork fitted with 'U' tube; iii) insert test tube with KOH solution; iv) keep the set steady for some time.</a:t>
            </a:r>
            <a:endParaRPr lang="en-US" sz="1500" dirty="0"/>
          </a:p>
          <a:p>
            <a:pPr marL="0" indent="0">
              <a:spcAft>
                <a:spcPts val="700"/>
              </a:spcAft>
              <a:buNone/>
            </a:pPr>
            <a:r>
              <a:rPr lang="en-US" sz="1500" dirty="0">
                <a:solidFill>
                  <a:srgbClr val="1E6FA8"/>
                </a:solidFill>
              </a:rPr>
              <a:t>a. i,ii,iii,iv   b. i,ii,iv,iii   c. i,iii,ii,iv   d. i,iii,iv,ii</a:t>
            </a:r>
            <a:endParaRPr lang="en-US" sz="1500" dirty="0"/>
          </a:p>
          <a:p>
            <a:pPr marL="0" indent="0">
              <a:buNone/>
            </a:pPr>
            <a:r>
              <a:rPr lang="en-US" sz="1500" b="1" dirty="0">
                <a:solidFill>
                  <a:srgbClr val="222B33"/>
                </a:solidFill>
              </a:rPr>
              <a:t>3. Decomposition is a type of ...</a:t>
            </a:r>
            <a:endParaRPr lang="en-US" sz="1500" dirty="0"/>
          </a:p>
          <a:p>
            <a:pPr marL="0" indent="0">
              <a:spcAft>
                <a:spcPts val="700"/>
              </a:spcAft>
              <a:buNone/>
            </a:pPr>
            <a:r>
              <a:rPr lang="en-US" sz="1500" dirty="0">
                <a:solidFill>
                  <a:srgbClr val="1E6FA8"/>
                </a:solidFill>
              </a:rPr>
              <a:t>a. aerobic respiration   b. anaerobic respiration   c. exothermic reaction   d. none of these</a:t>
            </a:r>
            <a:endParaRPr lang="en-US" sz="1500" dirty="0"/>
          </a:p>
        </p:txBody>
      </p:sp>
      <p:sp>
        <p:nvSpPr>
          <p:cNvPr id="7" name="Text 5"/>
          <p:cNvSpPr txBox="1"/>
          <p:nvPr/>
        </p:nvSpPr>
        <p:spPr>
          <a:xfrm>
            <a:off x="457200" y="4617720"/>
            <a:ext cx="5486400" cy="201168"/>
          </a:xfrm>
          <a:prstGeom prst="rect">
            <a:avLst/>
          </a:prstGeom>
          <a:noFill/>
          <a:ln/>
        </p:spPr>
        <p:txBody>
          <a:bodyPr wrap="square" lIns="0" tIns="0" rIns="0" bIns="0" rtlCol="0" anchor="ctr"/>
          <a:lstStyle/>
          <a:p>
            <a:pPr marL="0" indent="0">
              <a:buNone/>
            </a:pPr>
            <a:r>
              <a:rPr lang="en-US" sz="1000" i="1" dirty="0">
                <a:solidFill>
                  <a:srgbClr val="66727A"/>
                </a:solidFill>
              </a:rPr>
              <a:t>MCQ answers are not given in the journal, so none are shown.</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8229600" cy="548640"/>
          </a:xfrm>
          <a:prstGeom prst="rect">
            <a:avLst/>
          </a:prstGeom>
          <a:noFill/>
          <a:ln/>
        </p:spPr>
        <p:txBody>
          <a:bodyPr wrap="square" lIns="0" tIns="0" rIns="0" bIns="0" rtlCol="0" anchor="ctr">
            <a:normAutofit/>
          </a:bodyPr>
          <a:lstStyle/>
          <a:p>
            <a:pPr marL="0" indent="0">
              <a:buNone/>
            </a:pPr>
            <a:r>
              <a:rPr lang="en-US" sz="2400" b="1" dirty="0">
                <a:solidFill>
                  <a:srgbClr val="C2185B"/>
                </a:solidFill>
                <a:latin typeface="Cambria" pitchFamily="34" charset="0"/>
                <a:ea typeface="Cambria" pitchFamily="34" charset="-122"/>
                <a:cs typeface="Cambria" pitchFamily="34" charset="-120"/>
              </a:rPr>
              <a:t>Revision: Major Topics in the Journal</a:t>
            </a:r>
            <a:endParaRPr lang="en-US" sz="2400" dirty="0"/>
          </a:p>
        </p:txBody>
      </p:sp>
      <p:sp>
        <p:nvSpPr>
          <p:cNvPr id="3" name="Text 1"/>
          <p:cNvSpPr txBox="1"/>
          <p:nvPr/>
        </p:nvSpPr>
        <p:spPr>
          <a:xfrm>
            <a:off x="457200" y="777240"/>
            <a:ext cx="5486400" cy="256032"/>
          </a:xfrm>
          <a:prstGeom prst="rect">
            <a:avLst/>
          </a:prstGeom>
          <a:noFill/>
          <a:ln/>
        </p:spPr>
        <p:txBody>
          <a:bodyPr wrap="square" lIns="0" tIns="0" rIns="0" bIns="0" rtlCol="0" anchor="ctr"/>
          <a:lstStyle/>
          <a:p>
            <a:pPr marL="0" indent="0">
              <a:buNone/>
            </a:pPr>
            <a:r>
              <a:rPr lang="en-US" sz="1200" b="1" dirty="0">
                <a:solidFill>
                  <a:srgbClr val="1E6FA8"/>
                </a:solidFill>
              </a:rPr>
              <a:t>Practicals 1 to 12 · PDF p1 to p18</a:t>
            </a:r>
            <a:endParaRPr lang="en-US" sz="1200" dirty="0"/>
          </a:p>
        </p:txBody>
      </p:sp>
      <p:sp>
        <p:nvSpPr>
          <p:cNvPr id="4" name="Text 2"/>
          <p:cNvSpPr txBox="1"/>
          <p:nvPr/>
        </p:nvSpPr>
        <p:spPr>
          <a:xfrm>
            <a:off x="457200" y="4846320"/>
            <a:ext cx="5486400" cy="228600"/>
          </a:xfrm>
          <a:prstGeom prst="rect">
            <a:avLst/>
          </a:prstGeom>
          <a:noFill/>
          <a:ln/>
        </p:spPr>
        <p:txBody>
          <a:bodyPr wrap="square" lIns="0" tIns="0" rIns="0" bIns="0" rtlCol="0" anchor="ctr"/>
          <a:lstStyle/>
          <a:p>
            <a:pPr marL="0" indent="0">
              <a:buNone/>
            </a:pPr>
            <a:r>
              <a:rPr lang="en-US" sz="1000" dirty="0">
                <a:solidFill>
                  <a:srgbClr val="66727A"/>
                </a:solidFill>
              </a:rPr>
              <a:t>Biology and Environmental Science Practical Journal</a:t>
            </a:r>
            <a:endParaRPr lang="en-US" sz="1000" dirty="0"/>
          </a:p>
        </p:txBody>
      </p:sp>
      <p:sp>
        <p:nvSpPr>
          <p:cNvPr id="5" name="Text 3"/>
          <p:cNvSpPr txBox="1"/>
          <p:nvPr/>
        </p:nvSpPr>
        <p:spPr>
          <a:xfrm>
            <a:off x="7772400" y="4846320"/>
            <a:ext cx="914400" cy="228600"/>
          </a:xfrm>
          <a:prstGeom prst="rect">
            <a:avLst/>
          </a:prstGeom>
          <a:noFill/>
          <a:ln/>
        </p:spPr>
        <p:txBody>
          <a:bodyPr wrap="square" lIns="0" tIns="0" rIns="0" bIns="0" rtlCol="0" anchor="ctr"/>
          <a:lstStyle/>
          <a:p>
            <a:pPr marL="0" indent="0" algn="r">
              <a:buNone/>
            </a:pPr>
            <a:r>
              <a:rPr lang="en-US" sz="1000" dirty="0">
                <a:solidFill>
                  <a:srgbClr val="66727A"/>
                </a:solidFill>
              </a:rPr>
              <a:t>38 / 38</a:t>
            </a:r>
            <a:endParaRPr lang="en-US" sz="1000" dirty="0"/>
          </a:p>
        </p:txBody>
      </p:sp>
      <p:sp>
        <p:nvSpPr>
          <p:cNvPr id="6" name="Shape 4"/>
          <p:cNvSpPr/>
          <p:nvPr/>
        </p:nvSpPr>
        <p:spPr>
          <a:xfrm>
            <a:off x="457200" y="1188720"/>
            <a:ext cx="4023360" cy="3474720"/>
          </a:xfrm>
          <a:prstGeom prst="roundRect">
            <a:avLst>
              <a:gd name="adj" fmla="val 2632"/>
            </a:avLst>
          </a:prstGeom>
          <a:solidFill>
            <a:srgbClr val="FDF1F6"/>
          </a:solidFill>
          <a:ln/>
          <a:effectLst>
            <a:outerShdw blurRad="76200" dist="25400" dir="5400000" algn="bl" rotWithShape="0">
              <a:srgbClr val="000000">
                <a:alpha val="12000"/>
              </a:srgbClr>
            </a:outerShdw>
          </a:effectLst>
        </p:spPr>
        <p:txBody>
          <a:bodyPr/>
          <a:lstStyle/>
          <a:p>
            <a:endParaRPr/>
          </a:p>
        </p:txBody>
      </p:sp>
      <p:sp>
        <p:nvSpPr>
          <p:cNvPr id="7" name="Text 5"/>
          <p:cNvSpPr txBox="1"/>
          <p:nvPr/>
        </p:nvSpPr>
        <p:spPr>
          <a:xfrm>
            <a:off x="640080" y="1280160"/>
            <a:ext cx="3657600" cy="3291840"/>
          </a:xfrm>
          <a:prstGeom prst="rect">
            <a:avLst/>
          </a:prstGeom>
          <a:noFill/>
          <a:ln/>
        </p:spPr>
        <p:txBody>
          <a:bodyPr wrap="square" lIns="0" tIns="0" rIns="0" bIns="0" rtlCol="0" anchor="t"/>
          <a:lstStyle/>
          <a:p>
            <a:pPr marL="0" indent="0">
              <a:spcAft>
                <a:spcPts val="1000"/>
              </a:spcAft>
              <a:buNone/>
            </a:pPr>
            <a:r>
              <a:rPr lang="en-US" sz="1400" dirty="0">
                <a:solidFill>
                  <a:srgbClr val="222B33"/>
                </a:solidFill>
              </a:rPr>
              <a:t>1 Mitosis and meiosis: cell division stages, 2n and n</a:t>
            </a:r>
            <a:endParaRPr lang="en-US" sz="1400" dirty="0"/>
          </a:p>
          <a:p>
            <a:pPr marL="0" indent="0">
              <a:spcAft>
                <a:spcPts val="1000"/>
              </a:spcAft>
              <a:buNone/>
            </a:pPr>
            <a:r>
              <a:rPr lang="en-US" sz="1400" dirty="0">
                <a:solidFill>
                  <a:srgbClr val="222B33"/>
                </a:solidFill>
              </a:rPr>
              <a:t>2 Amoeba binary fission, Hydra budding</a:t>
            </a:r>
            <a:endParaRPr lang="en-US" sz="1400" dirty="0"/>
          </a:p>
          <a:p>
            <a:pPr marL="0" indent="0">
              <a:spcAft>
                <a:spcPts val="1000"/>
              </a:spcAft>
              <a:buNone/>
            </a:pPr>
            <a:r>
              <a:rPr lang="en-US" sz="1400" dirty="0">
                <a:solidFill>
                  <a:srgbClr val="222B33"/>
                </a:solidFill>
              </a:rPr>
              <a:t>3 Hibiscus whorls: calyx, corolla, androecium, gynoecium</a:t>
            </a:r>
            <a:endParaRPr lang="en-US" sz="1400" dirty="0"/>
          </a:p>
          <a:p>
            <a:pPr marL="0" indent="0">
              <a:spcAft>
                <a:spcPts val="1000"/>
              </a:spcAft>
              <a:buNone/>
            </a:pPr>
            <a:r>
              <a:rPr lang="en-US" sz="1400" dirty="0">
                <a:solidFill>
                  <a:srgbClr val="222B33"/>
                </a:solidFill>
              </a:rPr>
              <a:t>4 Human male and female reproductive systems</a:t>
            </a:r>
            <a:endParaRPr lang="en-US" sz="1400" dirty="0"/>
          </a:p>
          <a:p>
            <a:pPr marL="0" indent="0">
              <a:spcAft>
                <a:spcPts val="1000"/>
              </a:spcAft>
              <a:buNone/>
            </a:pPr>
            <a:r>
              <a:rPr lang="en-US" sz="1400" dirty="0">
                <a:solidFill>
                  <a:srgbClr val="222B33"/>
                </a:solidFill>
              </a:rPr>
              <a:t>5 Comparative study of ecosystems: biotic and abiotic</a:t>
            </a:r>
            <a:endParaRPr lang="en-US" sz="1400" dirty="0"/>
          </a:p>
          <a:p>
            <a:pPr marL="0" indent="0">
              <a:spcAft>
                <a:spcPts val="1000"/>
              </a:spcAft>
              <a:buNone/>
            </a:pPr>
            <a:r>
              <a:rPr lang="en-US" sz="1400" dirty="0">
                <a:solidFill>
                  <a:srgbClr val="222B33"/>
                </a:solidFill>
              </a:rPr>
              <a:t>6 Earthworm (Annelida) and cockroach (Arthropoda)</a:t>
            </a:r>
            <a:endParaRPr lang="en-US" sz="1400" dirty="0"/>
          </a:p>
        </p:txBody>
      </p:sp>
      <p:sp>
        <p:nvSpPr>
          <p:cNvPr id="8" name="Shape 6"/>
          <p:cNvSpPr/>
          <p:nvPr/>
        </p:nvSpPr>
        <p:spPr>
          <a:xfrm>
            <a:off x="4663440" y="1188720"/>
            <a:ext cx="4023360" cy="3474720"/>
          </a:xfrm>
          <a:prstGeom prst="roundRect">
            <a:avLst>
              <a:gd name="adj" fmla="val 2632"/>
            </a:avLst>
          </a:prstGeom>
          <a:solidFill>
            <a:srgbClr val="FDF1F6"/>
          </a:solidFill>
          <a:ln/>
          <a:effectLst>
            <a:outerShdw blurRad="76200" dist="25400" dir="5400000" algn="bl" rotWithShape="0">
              <a:srgbClr val="000000">
                <a:alpha val="12000"/>
              </a:srgbClr>
            </a:outerShdw>
          </a:effectLst>
        </p:spPr>
        <p:txBody>
          <a:bodyPr/>
          <a:lstStyle/>
          <a:p>
            <a:endParaRPr/>
          </a:p>
        </p:txBody>
      </p:sp>
      <p:sp>
        <p:nvSpPr>
          <p:cNvPr id="9" name="Text 7"/>
          <p:cNvSpPr txBox="1"/>
          <p:nvPr/>
        </p:nvSpPr>
        <p:spPr>
          <a:xfrm>
            <a:off x="4846320" y="1280160"/>
            <a:ext cx="3657600" cy="3291840"/>
          </a:xfrm>
          <a:prstGeom prst="rect">
            <a:avLst/>
          </a:prstGeom>
          <a:noFill/>
          <a:ln/>
        </p:spPr>
        <p:txBody>
          <a:bodyPr wrap="square" lIns="0" tIns="0" rIns="0" bIns="0" rtlCol="0" anchor="t"/>
          <a:lstStyle/>
          <a:p>
            <a:pPr marL="0" indent="0">
              <a:spcAft>
                <a:spcPts val="1000"/>
              </a:spcAft>
              <a:buNone/>
            </a:pPr>
            <a:r>
              <a:rPr lang="en-US" sz="1400" dirty="0">
                <a:solidFill>
                  <a:srgbClr val="222B33"/>
                </a:solidFill>
              </a:rPr>
              <a:t>7 Fish (Pisces) and pigeon (Aves), adaptations</a:t>
            </a:r>
            <a:endParaRPr lang="en-US" sz="1400" dirty="0"/>
          </a:p>
          <a:p>
            <a:pPr marL="0" indent="0">
              <a:spcAft>
                <a:spcPts val="1000"/>
              </a:spcAft>
              <a:buNone/>
            </a:pPr>
            <a:r>
              <a:rPr lang="en-US" sz="1400" dirty="0">
                <a:solidFill>
                  <a:srgbClr val="222B33"/>
                </a:solidFill>
              </a:rPr>
              <a:t>8 Acetic acid: odour, solubility, litmus, NaHCO3 test</a:t>
            </a:r>
            <a:endParaRPr lang="en-US" sz="1400" dirty="0"/>
          </a:p>
          <a:p>
            <a:pPr marL="0" indent="0">
              <a:spcAft>
                <a:spcPts val="1000"/>
              </a:spcAft>
              <a:buNone/>
            </a:pPr>
            <a:r>
              <a:rPr lang="en-US" sz="1400" dirty="0">
                <a:solidFill>
                  <a:srgbClr val="222B33"/>
                </a:solidFill>
              </a:rPr>
              <a:t>9 Industrially useful microbes</a:t>
            </a:r>
            <a:endParaRPr lang="en-US" sz="1400" dirty="0"/>
          </a:p>
          <a:p>
            <a:pPr marL="0" indent="0">
              <a:spcAft>
                <a:spcPts val="1000"/>
              </a:spcAft>
              <a:buNone/>
            </a:pPr>
            <a:r>
              <a:rPr lang="en-US" sz="1400" dirty="0">
                <a:solidFill>
                  <a:srgbClr val="222B33"/>
                </a:solidFill>
              </a:rPr>
              <a:t>10 Biofertilizers: Azolla, Anabaena, Azotobacter, Nostoc</a:t>
            </a:r>
            <a:endParaRPr lang="en-US" sz="1400" dirty="0"/>
          </a:p>
          <a:p>
            <a:pPr marL="0" indent="0">
              <a:spcAft>
                <a:spcPts val="1000"/>
              </a:spcAft>
              <a:buNone/>
            </a:pPr>
            <a:r>
              <a:rPr lang="en-US" sz="1400" dirty="0">
                <a:solidFill>
                  <a:srgbClr val="222B33"/>
                </a:solidFill>
              </a:rPr>
              <a:t>11 Disaster management audits: electrical, construction, fire</a:t>
            </a:r>
            <a:endParaRPr lang="en-US" sz="1400" dirty="0"/>
          </a:p>
          <a:p>
            <a:pPr marL="0" indent="0">
              <a:spcAft>
                <a:spcPts val="1000"/>
              </a:spcAft>
              <a:buNone/>
            </a:pPr>
            <a:r>
              <a:rPr lang="en-US" sz="1400" dirty="0">
                <a:solidFill>
                  <a:srgbClr val="222B33"/>
                </a:solidFill>
              </a:rPr>
              <a:t>12 CO2 evolved in respiration of germinating seeds</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1C8F26-0D34-57B1-5D9F-324C6D1574E8}"/>
              </a:ext>
            </a:extLst>
          </p:cNvPr>
          <p:cNvSpPr txBox="1"/>
          <p:nvPr/>
        </p:nvSpPr>
        <p:spPr>
          <a:xfrm>
            <a:off x="370114" y="951750"/>
            <a:ext cx="8557118" cy="3240000"/>
          </a:xfrm>
          <a:prstGeom prst="rect">
            <a:avLst/>
          </a:prstGeom>
          <a:noFill/>
        </p:spPr>
        <p:txBody>
          <a:bodyPr wrap="square" anchor="b">
            <a:spAutoFit/>
          </a:bodyPr>
          <a:lstStyle/>
          <a:p>
            <a:pPr algn="ctr"/>
            <a:r>
              <a:rPr lang="en-GB" sz="36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मनःपूर्वक आभार!</a:t>
            </a:r>
          </a:p>
          <a:p>
            <a:endPar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endParaRPr>
          </a:p>
          <a:p>
            <a:pPr marL="514350" indent="-514350" algn="dist">
              <a:buFont typeface="Arial" panose="020B0604020202020204" pitchFamily="34" charset="0"/>
              <a:buChar char="•"/>
            </a:pPr>
            <a:endPar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endParaRPr>
          </a:p>
          <a:p>
            <a:pPr marL="514350" indent="-514350" algn="dist">
              <a:buFont typeface="Arial" panose="020B0604020202020204" pitchFamily="34" charset="0"/>
              <a:buChar char="•"/>
            </a:pPr>
            <a:r>
              <a:rPr lang="hi-IN"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श्री औदुंबर उकिरडे</a:t>
            </a:r>
            <a:r>
              <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 </a:t>
            </a:r>
            <a:r>
              <a:rPr lang="hi-IN"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अध्यक्ष विभागीय मंडळ पुणे</a:t>
            </a:r>
            <a:endPar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endParaRPr>
          </a:p>
          <a:p>
            <a:pPr marL="514350" indent="-514350" algn="dist">
              <a:buFont typeface="Arial" panose="020B0604020202020204" pitchFamily="34" charset="0"/>
              <a:buChar char="•"/>
            </a:pPr>
            <a:r>
              <a:rPr lang="hi-IN"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डॉ. सौ मीनाक्षी राऊत</a:t>
            </a:r>
            <a:r>
              <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 </a:t>
            </a:r>
            <a:r>
              <a:rPr lang="hi-IN"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सचिव विभागीय मंडळ पुणे</a:t>
            </a:r>
            <a:endPar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endParaRPr>
          </a:p>
          <a:p>
            <a:pPr marL="514350" indent="-514350" algn="dist">
              <a:buFont typeface="Arial" panose="020B0604020202020204" pitchFamily="34" charset="0"/>
              <a:buChar char="•"/>
            </a:pPr>
            <a:r>
              <a:rPr lang="hi-IN"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सौ वैशाली काळे</a:t>
            </a:r>
            <a:r>
              <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a:t>
            </a:r>
            <a:r>
              <a:rPr lang="hi-IN"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  सहसचिव विभागीय मंडळ पुणे</a:t>
            </a:r>
            <a:endParaRPr lang="en-GB"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endParaRPr>
          </a:p>
          <a:p>
            <a:pPr algn="thaiDist"/>
            <a:endParaRPr lang="en-US" sz="28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Rectangle 4">
            <a:extLst>
              <a:ext uri="{FF2B5EF4-FFF2-40B4-BE49-F238E27FC236}">
                <a16:creationId xmlns:a16="http://schemas.microsoft.com/office/drawing/2014/main" id="{130F2F99-3002-B0AF-66E9-5AAB1444B7B0}"/>
              </a:ext>
            </a:extLst>
          </p:cNvPr>
          <p:cNvSpPr/>
          <p:nvPr/>
        </p:nvSpPr>
        <p:spPr>
          <a:xfrm>
            <a:off x="3322793" y="4447883"/>
            <a:ext cx="2651760" cy="22860"/>
          </a:xfrm>
          <a:prstGeom prst="rect">
            <a:avLst/>
          </a:prstGeom>
          <a:solidFill>
            <a:srgbClr val="F2DA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899012211"/>
      </p:ext>
    </p:extLst>
  </p:cSld>
  <p:clrMapOvr>
    <a:masterClrMapping/>
  </p:clrMapOvr>
</p:sld>
</file>

<file path=ppt/theme/theme1.xml><?xml version="1.0" encoding="utf-8"?>
<a:theme xmlns:a="http://schemas.openxmlformats.org/drawingml/2006/main" name="Journal">
  <a:themeElements>
    <a:clrScheme name="Journal">
      <a:dk1>
        <a:srgbClr val="222B33"/>
      </a:dk1>
      <a:lt1>
        <a:srgbClr val="FFFFFF"/>
      </a:lt1>
      <a:dk2>
        <a:srgbClr val="C2185B"/>
      </a:dk2>
      <a:lt2>
        <a:srgbClr val="FDF1F6"/>
      </a:lt2>
      <a:accent1>
        <a:srgbClr val="C2185B"/>
      </a:accent1>
      <a:accent2>
        <a:srgbClr val="2E7D5B"/>
      </a:accent2>
      <a:accent3>
        <a:srgbClr val="1E6FA8"/>
      </a:accent3>
      <a:accent4>
        <a:srgbClr val="F4A261"/>
      </a:accent4>
      <a:accent5>
        <a:srgbClr val="6D597A"/>
      </a:accent5>
      <a:accent6>
        <a:srgbClr val="2A9D8F"/>
      </a:accent6>
      <a:hlink>
        <a:srgbClr val="1E6FA8"/>
      </a:hlink>
      <a:folHlink>
        <a:srgbClr val="1E6FA8"/>
      </a:folHlink>
    </a:clrScheme>
    <a:fontScheme name="Journa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37</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Journal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and Environmental Science Practical Journal</dc:title>
  <dc:subject>PptxGenJS Presentation</dc:subject>
  <dc:creator>PptxGenJS</dc:creator>
  <cp:lastModifiedBy>pournimaanaspure1@gmail.com</cp:lastModifiedBy>
  <cp:revision>6</cp:revision>
  <dcterms:created xsi:type="dcterms:W3CDTF">2026-10-18T12:45:27Z</dcterms:created>
  <dcterms:modified xsi:type="dcterms:W3CDTF">2026-10-28T16:20:41Z</dcterms:modified>
</cp:coreProperties>
</file>